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unknown"/>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71" r:id="rId3"/>
    <p:sldId id="272" r:id="rId4"/>
    <p:sldId id="273" r:id="rId5"/>
    <p:sldId id="274" r:id="rId6"/>
    <p:sldId id="275" r:id="rId7"/>
    <p:sldId id="276" r:id="rId8"/>
    <p:sldId id="256" r:id="rId9"/>
    <p:sldId id="258" r:id="rId10"/>
    <p:sldId id="267" r:id="rId11"/>
    <p:sldId id="259" r:id="rId12"/>
    <p:sldId id="261" r:id="rId13"/>
    <p:sldId id="260" r:id="rId14"/>
    <p:sldId id="262" r:id="rId15"/>
    <p:sldId id="263" r:id="rId16"/>
    <p:sldId id="264" r:id="rId17"/>
    <p:sldId id="265" r:id="rId18"/>
    <p:sldId id="268" r:id="rId19"/>
    <p:sldId id="270" r:id="rId20"/>
    <p:sldId id="277" r:id="rId21"/>
    <p:sldId id="278" r:id="rId22"/>
    <p:sldId id="279" r:id="rId23"/>
    <p:sldId id="280" r:id="rId24"/>
    <p:sldId id="281" r:id="rId25"/>
    <p:sldId id="282" r:id="rId26"/>
    <p:sldId id="283" r:id="rId27"/>
    <p:sldId id="284" r:id="rId28"/>
    <p:sldId id="285" r:id="rId29"/>
    <p:sldId id="269" r:id="rId3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6"/>
    <p:restoredTop sz="91429"/>
  </p:normalViewPr>
  <p:slideViewPr>
    <p:cSldViewPr>
      <p:cViewPr varScale="1">
        <p:scale>
          <a:sx n="79" d="100"/>
          <a:sy n="79" d="100"/>
        </p:scale>
        <p:origin x="-1546" y="-8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4D0DC9-B564-4018-84AE-2C90971C885A}" type="datetimeFigureOut">
              <a:rPr lang="ko-KR" altLang="en-US" smtClean="0"/>
              <a:pPr/>
              <a:t>2016-04-23</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8BE383-2E2D-48D4-A961-D4C01A004D1B}" type="slidenum">
              <a:rPr lang="ko-KR" altLang="en-US" smtClean="0"/>
              <a:pPr/>
              <a:t>‹#›</a:t>
            </a:fld>
            <a:endParaRPr lang="ko-KR" altLang="en-US"/>
          </a:p>
        </p:txBody>
      </p:sp>
    </p:spTree>
    <p:extLst>
      <p:ext uri="{BB962C8B-B14F-4D97-AF65-F5344CB8AC3E}">
        <p14:creationId xmlns:p14="http://schemas.microsoft.com/office/powerpoint/2010/main" xmlns="" val="224099045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7D9F1EFA-0277-4C01-AC03-B1E462DB07C9}" type="slidenum">
              <a:rPr lang="ko-KR" altLang="en-US" smtClean="0"/>
              <a:pPr/>
              <a:t>20</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11CEE15-365B-45D1-AB04-25266FECFCDC}" type="datetimeFigureOut">
              <a:rPr lang="ko-KR" altLang="en-US" smtClean="0"/>
              <a:pPr/>
              <a:t>2016-04-23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2AF6CAC-CE34-4E5C-8FD8-8A632622621F}"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1CEE15-365B-45D1-AB04-25266FECFCDC}" type="datetimeFigureOut">
              <a:rPr lang="ko-KR" altLang="en-US" smtClean="0"/>
              <a:pPr/>
              <a:t>2016-04-23</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AF6CAC-CE34-4E5C-8FD8-8A632622621F}"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hyperlink" Target="http://www.google.co.kr/url?sa=i&amp;rct=j&amp;q=&amp;esrc=s&amp;source=images&amp;cd=&amp;cad=rja&amp;uact=8&amp;ved=0ahUKEwiK4YXsoYnMAhUKjJQKHQH3AxUQjRwIBw&amp;url=http://www.acrofan.com/ko-kr/life/content/20151213/0502040102&amp;bvm=bv.119028448,d.dGo&amp;psig=AFQjCNH9KAdj_7-hl_HGp0VkvEf-Libmgg&amp;ust=146055586780955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1.xml"/><Relationship Id="rId1" Type="http://schemas.openxmlformats.org/officeDocument/2006/relationships/video"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slideLayout" Target="../slideLayouts/slideLayout1.xml"/><Relationship Id="rId1" Type="http://schemas.openxmlformats.org/officeDocument/2006/relationships/video" Target="../media/media2.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slideLayout" Target="../slideLayouts/slideLayout1.xml"/><Relationship Id="rId1" Type="http://schemas.openxmlformats.org/officeDocument/2006/relationships/video" Target="../media/media3.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google.co.kr/url?sa=i&amp;rct=j&amp;q=&amp;esrc=s&amp;source=images&amp;cd=&amp;cad=rja&amp;uact=8&amp;ved=0ahUKEwjfzfSKvoTMAhWFqqYKHQTzAG8QjRwIBw&amp;url=http://m.inven.co.kr/board/powerbbs.php?come_idx=1288&amp;l=11126&amp;bvm=bv.119028448,d.dGY&amp;psig=AFQjCNG5Af3eNSUr_fBOUr097hnpH1y2yw&amp;ust=1460391941080184"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smtClean="0"/>
              <a:t>가제</a:t>
            </a:r>
            <a:r>
              <a:rPr lang="en-US" altLang="ko-KR" dirty="0" smtClean="0"/>
              <a:t>: </a:t>
            </a:r>
            <a:r>
              <a:rPr lang="ko-KR" altLang="en-US" dirty="0" smtClean="0"/>
              <a:t>프로젝트 </a:t>
            </a:r>
            <a:r>
              <a:rPr lang="ko-KR" altLang="en-US" dirty="0" err="1" smtClean="0"/>
              <a:t>아나스타샤</a:t>
            </a:r>
            <a:r>
              <a:rPr lang="en-US" altLang="ko-KR" dirty="0" smtClean="0"/>
              <a:t/>
            </a:r>
            <a:br>
              <a:rPr lang="en-US" altLang="ko-KR" dirty="0" smtClean="0"/>
            </a:br>
            <a:r>
              <a:rPr lang="ko-KR" altLang="en-US" dirty="0" err="1" smtClean="0"/>
              <a:t>컨셉</a:t>
            </a:r>
            <a:r>
              <a:rPr lang="ko-KR" altLang="en-US" dirty="0" smtClean="0"/>
              <a:t> 설명서</a:t>
            </a:r>
            <a:endParaRPr lang="ko-KR" altLang="en-US" dirty="0"/>
          </a:p>
        </p:txBody>
      </p:sp>
      <p:sp>
        <p:nvSpPr>
          <p:cNvPr id="3" name="부제목 2"/>
          <p:cNvSpPr>
            <a:spLocks noGrp="1"/>
          </p:cNvSpPr>
          <p:nvPr>
            <p:ph type="subTitle" idx="1"/>
          </p:nvPr>
        </p:nvSpPr>
        <p:spPr/>
        <p:txBody>
          <a:bodyPr/>
          <a:lstStyle/>
          <a:p>
            <a:r>
              <a:rPr lang="en-US" altLang="ko-KR" dirty="0" smtClean="0"/>
              <a:t>2016/04/23</a:t>
            </a:r>
            <a:endParaRPr lang="ko-KR"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51520" y="188640"/>
            <a:ext cx="8496944" cy="1440160"/>
          </a:xfrm>
        </p:spPr>
        <p:txBody>
          <a:bodyPr>
            <a:normAutofit fontScale="90000"/>
          </a:bodyPr>
          <a:lstStyle/>
          <a:p>
            <a:pPr algn="l"/>
            <a:r>
              <a:rPr lang="ko-KR" altLang="en-US" sz="1600" b="1" dirty="0" smtClean="0"/>
              <a:t>시대적 배경 </a:t>
            </a:r>
            <a:r>
              <a:rPr lang="ko-KR" altLang="en-US" sz="1600" b="1" dirty="0" err="1" smtClean="0"/>
              <a:t>컨셉</a:t>
            </a:r>
            <a:r>
              <a:rPr lang="en-US" altLang="ko-KR" sz="1600" b="1" dirty="0" smtClean="0"/>
              <a:t/>
            </a:r>
            <a:br>
              <a:rPr lang="en-US" altLang="ko-KR" sz="1600" b="1" dirty="0" smtClean="0"/>
            </a:br>
            <a:r>
              <a:rPr lang="en-US" altLang="ko-KR" sz="1600" dirty="0" smtClean="0"/>
              <a:t>20</a:t>
            </a:r>
            <a:r>
              <a:rPr lang="ko-KR" altLang="en-US" sz="1600" dirty="0" smtClean="0"/>
              <a:t>세기 초의 유럽 </a:t>
            </a:r>
            <a:r>
              <a:rPr lang="en-US" altLang="ko-KR" sz="1600" dirty="0" smtClean="0"/>
              <a:t>(</a:t>
            </a:r>
            <a:r>
              <a:rPr lang="ko-KR" altLang="en-US" sz="1600" dirty="0" smtClean="0"/>
              <a:t>러시아</a:t>
            </a:r>
            <a:r>
              <a:rPr lang="en-US" altLang="ko-KR" sz="1600" dirty="0" smtClean="0"/>
              <a:t>)</a:t>
            </a:r>
            <a:br>
              <a:rPr lang="en-US" altLang="ko-KR" sz="1600" dirty="0" smtClean="0"/>
            </a:br>
            <a:r>
              <a:rPr lang="ko-KR" altLang="en-US" sz="1600" dirty="0" smtClean="0"/>
              <a:t>스토리 상 러시아라고 말은 하지는 않지만 </a:t>
            </a:r>
            <a:r>
              <a:rPr lang="ko-KR" altLang="en-US" sz="1600" dirty="0" err="1" smtClean="0"/>
              <a:t>아나스타샤</a:t>
            </a:r>
            <a:r>
              <a:rPr lang="ko-KR" altLang="en-US" sz="1600" dirty="0" smtClean="0"/>
              <a:t> 공주의 등장과 러시아 음악 혹은</a:t>
            </a:r>
            <a:r>
              <a:rPr lang="en-US" altLang="ko-KR" sz="1600" dirty="0" smtClean="0"/>
              <a:t/>
            </a:r>
            <a:br>
              <a:rPr lang="en-US" altLang="ko-KR" sz="1600" dirty="0" smtClean="0"/>
            </a:br>
            <a:r>
              <a:rPr lang="ko-KR" altLang="en-US" sz="1600" dirty="0" smtClean="0"/>
              <a:t>러시아에 있는 </a:t>
            </a:r>
            <a:r>
              <a:rPr lang="ko-KR" altLang="en-US" sz="1600" dirty="0" err="1" smtClean="0"/>
              <a:t>건축물등을</a:t>
            </a:r>
            <a:r>
              <a:rPr lang="ko-KR" altLang="en-US" sz="1600" dirty="0" smtClean="0"/>
              <a:t> 참고하여 전체적인 게임의 </a:t>
            </a:r>
            <a:r>
              <a:rPr lang="ko-KR" altLang="en-US" sz="1600" dirty="0" err="1" smtClean="0"/>
              <a:t>컨셉에</a:t>
            </a:r>
            <a:r>
              <a:rPr lang="ko-KR" altLang="en-US" sz="1600" dirty="0" smtClean="0"/>
              <a:t> 통일성을 주고자 한다</a:t>
            </a:r>
            <a:r>
              <a:rPr lang="en-US" altLang="ko-KR" sz="1600" dirty="0" smtClean="0"/>
              <a:t>.</a:t>
            </a:r>
            <a:br>
              <a:rPr lang="en-US" altLang="ko-KR" sz="1600" dirty="0" smtClean="0"/>
            </a:br>
            <a:r>
              <a:rPr lang="en-US" altLang="ko-KR" sz="1600" dirty="0" smtClean="0"/>
              <a:t/>
            </a:r>
            <a:br>
              <a:rPr lang="en-US" altLang="ko-KR" sz="1600" dirty="0" smtClean="0"/>
            </a:br>
            <a:r>
              <a:rPr lang="ko-KR" altLang="en-US" sz="1600" dirty="0" smtClean="0"/>
              <a:t>참고 게임</a:t>
            </a:r>
            <a:r>
              <a:rPr lang="en-US" altLang="ko-KR" sz="1600" dirty="0" smtClean="0"/>
              <a:t>: </a:t>
            </a:r>
            <a:r>
              <a:rPr lang="ko-KR" altLang="en-US" sz="1600" dirty="0" err="1" smtClean="0"/>
              <a:t>어쌔신</a:t>
            </a:r>
            <a:r>
              <a:rPr lang="ko-KR" altLang="en-US" sz="1600" dirty="0" smtClean="0"/>
              <a:t> </a:t>
            </a:r>
            <a:r>
              <a:rPr lang="ko-KR" altLang="en-US" sz="1600" dirty="0" err="1" smtClean="0"/>
              <a:t>크리드</a:t>
            </a:r>
            <a:r>
              <a:rPr lang="ko-KR" altLang="en-US" sz="1600" dirty="0" smtClean="0"/>
              <a:t> </a:t>
            </a:r>
            <a:r>
              <a:rPr lang="ko-KR" altLang="en-US" sz="1600" dirty="0" err="1" smtClean="0"/>
              <a:t>크로니클</a:t>
            </a:r>
            <a:r>
              <a:rPr lang="ko-KR" altLang="en-US" sz="1600" dirty="0" smtClean="0"/>
              <a:t> 러시아</a:t>
            </a:r>
            <a:endParaRPr lang="ko-KR" altLang="en-US" sz="1600" dirty="0"/>
          </a:p>
        </p:txBody>
      </p:sp>
      <p:sp>
        <p:nvSpPr>
          <p:cNvPr id="7" name="제목 3"/>
          <p:cNvSpPr txBox="1">
            <a:spLocks/>
          </p:cNvSpPr>
          <p:nvPr/>
        </p:nvSpPr>
        <p:spPr>
          <a:xfrm>
            <a:off x="899592" y="4797152"/>
            <a:ext cx="8496944" cy="1656184"/>
          </a:xfrm>
          <a:prstGeom prst="rect">
            <a:avLst/>
          </a:prstGeom>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6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27" name="Picture 3" descr="C:\Users\Co\Desktop\b6cce986965a399c69fb36f73d99622d.jpg"/>
          <p:cNvPicPr>
            <a:picLocks noChangeAspect="1" noChangeArrowheads="1"/>
          </p:cNvPicPr>
          <p:nvPr/>
        </p:nvPicPr>
        <p:blipFill>
          <a:blip r:embed="rId2" cstate="print"/>
          <a:srcRect/>
          <a:stretch>
            <a:fillRect/>
          </a:stretch>
        </p:blipFill>
        <p:spPr bwMode="auto">
          <a:xfrm>
            <a:off x="323528" y="1700808"/>
            <a:ext cx="5455929" cy="3068960"/>
          </a:xfrm>
          <a:prstGeom prst="rect">
            <a:avLst/>
          </a:prstGeom>
          <a:noFill/>
        </p:spPr>
      </p:pic>
      <p:pic>
        <p:nvPicPr>
          <p:cNvPr id="1026" name="Picture 2" descr="C:\Users\Co\Desktop\insidelogo.jpg"/>
          <p:cNvPicPr>
            <a:picLocks noChangeAspect="1" noChangeArrowheads="1"/>
          </p:cNvPicPr>
          <p:nvPr/>
        </p:nvPicPr>
        <p:blipFill>
          <a:blip r:embed="rId3" cstate="print"/>
          <a:srcRect/>
          <a:stretch>
            <a:fillRect/>
          </a:stretch>
        </p:blipFill>
        <p:spPr bwMode="auto">
          <a:xfrm>
            <a:off x="3779912" y="3789040"/>
            <a:ext cx="4813597" cy="271166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o\Desktop\blog_me_20120210_115425.jpg"/>
          <p:cNvPicPr>
            <a:picLocks noChangeAspect="1" noChangeArrowheads="1"/>
          </p:cNvPicPr>
          <p:nvPr/>
        </p:nvPicPr>
        <p:blipFill>
          <a:blip r:embed="rId2" cstate="print"/>
          <a:srcRect/>
          <a:stretch>
            <a:fillRect/>
          </a:stretch>
        </p:blipFill>
        <p:spPr bwMode="auto">
          <a:xfrm>
            <a:off x="7380312" y="692696"/>
            <a:ext cx="1503910" cy="2676346"/>
          </a:xfrm>
          <a:prstGeom prst="rect">
            <a:avLst/>
          </a:prstGeom>
          <a:noFill/>
        </p:spPr>
      </p:pic>
      <p:pic>
        <p:nvPicPr>
          <p:cNvPr id="1027" name="Picture 3" descr="C:\Users\Co\Desktop\17e894e7e497f8cc34a3fab1b700ab99_400x400.jpg"/>
          <p:cNvPicPr>
            <a:picLocks noChangeAspect="1" noChangeArrowheads="1"/>
          </p:cNvPicPr>
          <p:nvPr/>
        </p:nvPicPr>
        <p:blipFill>
          <a:blip r:embed="rId3" cstate="print"/>
          <a:srcRect/>
          <a:stretch>
            <a:fillRect/>
          </a:stretch>
        </p:blipFill>
        <p:spPr bwMode="auto">
          <a:xfrm>
            <a:off x="323528" y="836712"/>
            <a:ext cx="2448272" cy="2448272"/>
          </a:xfrm>
          <a:prstGeom prst="rect">
            <a:avLst/>
          </a:prstGeom>
          <a:noFill/>
        </p:spPr>
      </p:pic>
      <p:pic>
        <p:nvPicPr>
          <p:cNvPr id="1028" name="Picture 4" descr="C:\Users\Co\Desktop\여1.jpg"/>
          <p:cNvPicPr>
            <a:picLocks noChangeAspect="1" noChangeArrowheads="1"/>
          </p:cNvPicPr>
          <p:nvPr/>
        </p:nvPicPr>
        <p:blipFill>
          <a:blip r:embed="rId4" cstate="print"/>
          <a:srcRect/>
          <a:stretch>
            <a:fillRect/>
          </a:stretch>
        </p:blipFill>
        <p:spPr bwMode="auto">
          <a:xfrm>
            <a:off x="755576" y="3356992"/>
            <a:ext cx="1382192" cy="3356992"/>
          </a:xfrm>
          <a:prstGeom prst="rect">
            <a:avLst/>
          </a:prstGeom>
          <a:noFill/>
        </p:spPr>
      </p:pic>
      <p:sp>
        <p:nvSpPr>
          <p:cNvPr id="7" name="제목 3"/>
          <p:cNvSpPr txBox="1">
            <a:spLocks/>
          </p:cNvSpPr>
          <p:nvPr/>
        </p:nvSpPr>
        <p:spPr>
          <a:xfrm>
            <a:off x="899592" y="4797152"/>
            <a:ext cx="8496944" cy="1656184"/>
          </a:xfrm>
          <a:prstGeom prst="rect">
            <a:avLst/>
          </a:prstGeom>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6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8" name="제목 3"/>
          <p:cNvSpPr txBox="1">
            <a:spLocks/>
          </p:cNvSpPr>
          <p:nvPr/>
        </p:nvSpPr>
        <p:spPr>
          <a:xfrm>
            <a:off x="2627784" y="620688"/>
            <a:ext cx="4104456" cy="1656184"/>
          </a:xfrm>
          <a:prstGeom prst="rect">
            <a:avLst/>
          </a:prstGeom>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남자 주인공</a:t>
            </a:r>
            <a:r>
              <a:rPr lang="en-US" altLang="ko-KR" sz="1600" dirty="0" smtClean="0">
                <a:latin typeface="+mj-lt"/>
                <a:ea typeface="+mj-ea"/>
                <a:cs typeface="+mj-cs"/>
              </a:rPr>
              <a:t>:</a:t>
            </a: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noProof="0" dirty="0" smtClean="0">
                <a:latin typeface="+mj-lt"/>
                <a:ea typeface="+mj-ea"/>
                <a:cs typeface="+mj-cs"/>
              </a:rPr>
              <a:t>자신 주변에 있는 사람과 물건들을</a:t>
            </a:r>
            <a:endParaRPr lang="en-US" altLang="ko-KR" sz="1600" noProof="0" dirty="0" smtClean="0">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600" b="0" i="0" u="none" strike="noStrike" kern="1200" cap="none" spc="0" normalizeH="0" baseline="0" dirty="0" smtClean="0">
                <a:ln>
                  <a:noFill/>
                </a:ln>
                <a:solidFill>
                  <a:schemeClr val="tx1"/>
                </a:solidFill>
                <a:effectLst/>
                <a:uLnTx/>
                <a:uFillTx/>
                <a:latin typeface="+mj-lt"/>
                <a:ea typeface="+mj-ea"/>
                <a:cs typeface="+mj-cs"/>
              </a:rPr>
              <a:t>몇 초 전으로 돌릴 수 있다</a:t>
            </a:r>
            <a:r>
              <a:rPr kumimoji="0" lang="en-US" altLang="ko-KR" sz="1600" b="0" i="0" u="none" strike="noStrike" kern="1200" cap="none" spc="0" normalizeH="0" baseline="0" dirty="0" smtClean="0">
                <a:ln>
                  <a:noFill/>
                </a:ln>
                <a:solidFill>
                  <a:schemeClr val="tx1"/>
                </a:solidFill>
                <a:effectLst/>
                <a:uLnTx/>
                <a:uFillTx/>
                <a:latin typeface="+mj-lt"/>
                <a:ea typeface="+mj-ea"/>
                <a:cs typeface="+mj-cs"/>
              </a:rPr>
              <a:t>.</a:t>
            </a: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noProof="0" dirty="0" smtClean="0">
                <a:latin typeface="+mj-lt"/>
                <a:ea typeface="+mj-ea"/>
                <a:cs typeface="+mj-cs"/>
              </a:rPr>
              <a:t>스킬 사용시 자신은 움직일 수 없음</a:t>
            </a:r>
            <a:r>
              <a:rPr lang="en-US" altLang="ko-KR" sz="1600" noProof="0" dirty="0" smtClean="0">
                <a:latin typeface="+mj-lt"/>
                <a:ea typeface="+mj-ea"/>
                <a:cs typeface="+mj-cs"/>
              </a:rPr>
              <a:t>.</a:t>
            </a:r>
            <a:endParaRPr kumimoji="0" lang="ko-KR" altLang="en-US" sz="16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9" name="제목 3"/>
          <p:cNvSpPr txBox="1">
            <a:spLocks/>
          </p:cNvSpPr>
          <p:nvPr/>
        </p:nvSpPr>
        <p:spPr>
          <a:xfrm>
            <a:off x="3347864" y="1988840"/>
            <a:ext cx="4104456" cy="1656184"/>
          </a:xfrm>
          <a:prstGeom prst="rect">
            <a:avLst/>
          </a:prstGeom>
        </p:spPr>
        <p:txBody>
          <a:bodyPr vert="horz" lIns="91440" tIns="45720" rIns="91440" bIns="45720" rtlCol="0" anchor="ctr">
            <a:normAutofit/>
          </a:bodyPr>
          <a:lstStyle/>
          <a:p>
            <a:pPr marL="0" marR="0" lvl="0" indent="0" algn="r" defTabSz="914400" rtl="0" eaLnBrk="1" fontAlgn="auto" latinLnBrk="1" hangingPunct="1">
              <a:lnSpc>
                <a:spcPct val="100000"/>
              </a:lnSpc>
              <a:spcBef>
                <a:spcPct val="0"/>
              </a:spcBef>
              <a:spcAft>
                <a:spcPts val="0"/>
              </a:spcAft>
              <a:buClrTx/>
              <a:buSzTx/>
              <a:buFontTx/>
              <a:buNone/>
              <a:tabLst/>
              <a:defRPr/>
            </a:pPr>
            <a:r>
              <a:rPr lang="ko-KR" altLang="en-US" sz="1600" dirty="0" smtClean="0">
                <a:latin typeface="+mj-lt"/>
                <a:ea typeface="+mj-ea"/>
                <a:cs typeface="+mj-cs"/>
              </a:rPr>
              <a:t>여</a:t>
            </a:r>
            <a:r>
              <a:rPr lang="ko-KR" altLang="en-US" sz="1600" dirty="0">
                <a:latin typeface="+mj-lt"/>
                <a:ea typeface="+mj-ea"/>
                <a:cs typeface="+mj-cs"/>
              </a:rPr>
              <a:t>자</a:t>
            </a: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 주인공</a:t>
            </a:r>
            <a:r>
              <a:rPr lang="en-US" altLang="ko-KR" sz="1600" dirty="0" smtClean="0">
                <a:latin typeface="+mj-lt"/>
                <a:ea typeface="+mj-ea"/>
                <a:cs typeface="+mj-cs"/>
              </a:rPr>
              <a:t>:</a:t>
            </a:r>
          </a:p>
          <a:p>
            <a:pPr marL="0" marR="0" lvl="0" indent="0" algn="r" defTabSz="914400" rtl="0" eaLnBrk="1" fontAlgn="auto" latinLnBrk="1" hangingPunct="1">
              <a:lnSpc>
                <a:spcPct val="100000"/>
              </a:lnSpc>
              <a:spcBef>
                <a:spcPct val="0"/>
              </a:spcBef>
              <a:spcAft>
                <a:spcPts val="0"/>
              </a:spcAft>
              <a:buClrTx/>
              <a:buSzTx/>
              <a:buFontTx/>
              <a:buNone/>
              <a:tabLst/>
              <a:defRPr/>
            </a:pPr>
            <a:r>
              <a:rPr lang="ko-KR" altLang="en-US" sz="1600" noProof="0" dirty="0" smtClean="0">
                <a:latin typeface="+mj-lt"/>
                <a:ea typeface="+mj-ea"/>
                <a:cs typeface="+mj-cs"/>
              </a:rPr>
              <a:t>자신 주변에 있는 사람과 물건들의 시간을</a:t>
            </a:r>
            <a:endParaRPr lang="en-US" altLang="ko-KR" sz="1600" noProof="0" dirty="0" smtClean="0">
              <a:latin typeface="+mj-lt"/>
              <a:ea typeface="+mj-ea"/>
              <a:cs typeface="+mj-cs"/>
            </a:endParaRPr>
          </a:p>
          <a:p>
            <a:pPr marL="0" marR="0" lvl="0" indent="0" algn="r" defTabSz="914400" rtl="0" eaLnBrk="1" fontAlgn="auto" latinLnBrk="1" hangingPunct="1">
              <a:lnSpc>
                <a:spcPct val="100000"/>
              </a:lnSpc>
              <a:spcBef>
                <a:spcPct val="0"/>
              </a:spcBef>
              <a:spcAft>
                <a:spcPts val="0"/>
              </a:spcAft>
              <a:buClrTx/>
              <a:buSzTx/>
              <a:buFontTx/>
              <a:buNone/>
              <a:tabLst/>
              <a:defRPr/>
            </a:pPr>
            <a:r>
              <a:rPr kumimoji="0" lang="ko-KR" altLang="en-US" sz="1600" b="0" i="0" u="none" strike="noStrike" kern="1200" cap="none" spc="0" normalizeH="0" baseline="0" dirty="0" smtClean="0">
                <a:ln>
                  <a:noFill/>
                </a:ln>
                <a:solidFill>
                  <a:schemeClr val="tx1"/>
                </a:solidFill>
                <a:effectLst/>
                <a:uLnTx/>
                <a:uFillTx/>
                <a:latin typeface="+mj-lt"/>
                <a:ea typeface="+mj-ea"/>
                <a:cs typeface="+mj-cs"/>
              </a:rPr>
              <a:t>몇 초 동안 정지 시킬 수 있다</a:t>
            </a:r>
            <a:r>
              <a:rPr kumimoji="0" lang="en-US" altLang="ko-KR" sz="1600" b="0" i="0" u="none" strike="noStrike" kern="1200" cap="none" spc="0" normalizeH="0" baseline="0" dirty="0" smtClean="0">
                <a:ln>
                  <a:noFill/>
                </a:ln>
                <a:solidFill>
                  <a:schemeClr val="tx1"/>
                </a:solidFill>
                <a:effectLst/>
                <a:uLnTx/>
                <a:uFillTx/>
                <a:latin typeface="+mj-lt"/>
                <a:ea typeface="+mj-ea"/>
                <a:cs typeface="+mj-cs"/>
              </a:rPr>
              <a:t>.</a:t>
            </a:r>
          </a:p>
          <a:p>
            <a:pPr marL="0" marR="0" lvl="0" indent="0" algn="r" defTabSz="914400" rtl="0" eaLnBrk="1" fontAlgn="auto" latinLnBrk="1" hangingPunct="1">
              <a:lnSpc>
                <a:spcPct val="100000"/>
              </a:lnSpc>
              <a:spcBef>
                <a:spcPct val="0"/>
              </a:spcBef>
              <a:spcAft>
                <a:spcPts val="0"/>
              </a:spcAft>
              <a:buClrTx/>
              <a:buSzTx/>
              <a:buFontTx/>
              <a:buNone/>
              <a:tabLst/>
              <a:defRPr/>
            </a:pPr>
            <a:r>
              <a:rPr lang="ko-KR" altLang="en-US" sz="1600" noProof="0" dirty="0" smtClean="0">
                <a:latin typeface="+mj-lt"/>
                <a:ea typeface="+mj-ea"/>
                <a:cs typeface="+mj-cs"/>
              </a:rPr>
              <a:t>스킬 사용시 자신은 움직일 수 있음</a:t>
            </a:r>
            <a:r>
              <a:rPr lang="en-US" altLang="ko-KR" sz="1600" noProof="0" dirty="0" smtClean="0">
                <a:latin typeface="+mj-lt"/>
                <a:ea typeface="+mj-ea"/>
                <a:cs typeface="+mj-cs"/>
              </a:rPr>
              <a:t>.</a:t>
            </a:r>
            <a:endParaRPr kumimoji="0" lang="ko-KR" altLang="en-US" sz="16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제목 9"/>
          <p:cNvSpPr>
            <a:spLocks noGrp="1"/>
          </p:cNvSpPr>
          <p:nvPr>
            <p:ph type="ctrTitle"/>
          </p:nvPr>
        </p:nvSpPr>
        <p:spPr>
          <a:xfrm>
            <a:off x="0" y="0"/>
            <a:ext cx="2736304" cy="720080"/>
          </a:xfrm>
        </p:spPr>
        <p:txBody>
          <a:bodyPr>
            <a:normAutofit/>
          </a:bodyPr>
          <a:lstStyle/>
          <a:p>
            <a:r>
              <a:rPr lang="en-US" altLang="ko-KR" sz="1600" b="1" dirty="0" smtClean="0"/>
              <a:t>3</a:t>
            </a:r>
            <a:r>
              <a:rPr lang="ko-KR" altLang="en-US" sz="1600" b="1" dirty="0" smtClean="0"/>
              <a:t>명의 캐릭터 능력</a:t>
            </a:r>
            <a:endParaRPr lang="ko-KR" altLang="en-US" sz="1600" b="1" dirty="0"/>
          </a:p>
        </p:txBody>
      </p:sp>
      <p:sp>
        <p:nvSpPr>
          <p:cNvPr id="11" name="제목 3"/>
          <p:cNvSpPr txBox="1">
            <a:spLocks/>
          </p:cNvSpPr>
          <p:nvPr/>
        </p:nvSpPr>
        <p:spPr>
          <a:xfrm>
            <a:off x="2267744" y="4365104"/>
            <a:ext cx="6624736" cy="1656184"/>
          </a:xfrm>
          <a:prstGeom prst="rect">
            <a:avLst/>
          </a:prstGeom>
        </p:spPr>
        <p:txBody>
          <a:bodyPr vert="horz" lIns="91440" tIns="45720" rIns="91440" bIns="45720" rtlCol="0" anchor="ctr">
            <a:normAutofit fontScale="92500" lnSpcReduction="10000"/>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dirty="0" smtClean="0">
                <a:latin typeface="+mj-lt"/>
                <a:ea typeface="+mj-ea"/>
                <a:cs typeface="+mj-cs"/>
              </a:rPr>
              <a:t>발암 공주 </a:t>
            </a:r>
            <a:r>
              <a:rPr lang="ko-KR" altLang="en-US" sz="1600" dirty="0" err="1" smtClean="0">
                <a:latin typeface="+mj-lt"/>
                <a:ea typeface="+mj-ea"/>
                <a:cs typeface="+mj-cs"/>
              </a:rPr>
              <a:t>아나스타샤</a:t>
            </a:r>
            <a:r>
              <a:rPr lang="en-US" altLang="ko-KR" sz="1600" dirty="0" smtClean="0">
                <a:latin typeface="+mj-lt"/>
                <a:ea typeface="+mj-ea"/>
                <a:cs typeface="+mj-cs"/>
              </a:rPr>
              <a:t>:</a:t>
            </a: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아무런 능력이 없으며 유저가 직접 조종할 수 없다</a:t>
            </a: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a:t>
            </a: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noProof="0" dirty="0" smtClean="0">
                <a:latin typeface="+mj-lt"/>
                <a:ea typeface="+mj-ea"/>
                <a:cs typeface="+mj-cs"/>
              </a:rPr>
              <a:t>조금씩 랜덤으로 돌아다녀서 임무 수행에 큰 방해가 된다</a:t>
            </a:r>
            <a:r>
              <a:rPr lang="en-US" altLang="ko-KR" sz="1600" noProof="0" dirty="0" smtClean="0">
                <a:latin typeface="+mj-lt"/>
                <a:ea typeface="+mj-ea"/>
                <a:cs typeface="+mj-cs"/>
              </a:rPr>
              <a:t>.</a:t>
            </a: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600" b="0" i="0" u="none" strike="noStrike" kern="1200" cap="none" spc="0" normalizeH="0" baseline="0" dirty="0" smtClean="0">
                <a:ln>
                  <a:noFill/>
                </a:ln>
                <a:solidFill>
                  <a:schemeClr val="tx1"/>
                </a:solidFill>
                <a:effectLst/>
                <a:uLnTx/>
                <a:uFillTx/>
                <a:latin typeface="+mj-lt"/>
                <a:ea typeface="+mj-ea"/>
                <a:cs typeface="+mj-cs"/>
              </a:rPr>
              <a:t>그러나 공주가 죽으면 게임 오버이므로 꼭 잘 보호 해야 한다</a:t>
            </a:r>
            <a:r>
              <a:rPr kumimoji="0" lang="en-US" altLang="ko-KR" sz="1600" b="0" i="0" u="none" strike="noStrike" kern="1200" cap="none" spc="0" normalizeH="0" baseline="0" dirty="0" smtClean="0">
                <a:ln>
                  <a:noFill/>
                </a:ln>
                <a:solidFill>
                  <a:schemeClr val="tx1"/>
                </a:solidFill>
                <a:effectLst/>
                <a:uLnTx/>
                <a:uFillTx/>
                <a:latin typeface="+mj-lt"/>
                <a:ea typeface="+mj-ea"/>
                <a:cs typeface="+mj-cs"/>
              </a:rPr>
              <a:t>.</a:t>
            </a:r>
            <a:endParaRPr kumimoji="0" lang="en-US" altLang="ko-KR" sz="16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남자 주인공이나 여자 주인공이 부르면 그 쪽으로 달려오는 기능이 있다</a:t>
            </a: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a:t>
            </a: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dirty="0" smtClean="0">
                <a:latin typeface="+mj-lt"/>
                <a:ea typeface="+mj-ea"/>
                <a:cs typeface="+mj-cs"/>
              </a:rPr>
              <a:t>주로 게임 플레이에 방해가 되어 유저를 스트레스 받게 하지만</a:t>
            </a:r>
            <a:endParaRPr lang="en-US" altLang="ko-KR" sz="1600" dirty="0" smtClean="0">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아주 중요한 순간에 가끔 도움이 된다</a:t>
            </a: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a:t>
            </a:r>
            <a:endParaRPr kumimoji="0" lang="ko-KR" altLang="en-US" sz="16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9"/>
          <p:cNvSpPr>
            <a:spLocks noGrp="1"/>
          </p:cNvSpPr>
          <p:nvPr>
            <p:ph type="ctrTitle"/>
          </p:nvPr>
        </p:nvSpPr>
        <p:spPr>
          <a:xfrm>
            <a:off x="179512" y="620688"/>
            <a:ext cx="5040560" cy="4320480"/>
          </a:xfrm>
        </p:spPr>
        <p:txBody>
          <a:bodyPr>
            <a:normAutofit fontScale="90000"/>
          </a:bodyPr>
          <a:lstStyle/>
          <a:p>
            <a:pPr algn="l"/>
            <a:r>
              <a:rPr lang="en-US" altLang="ko-KR" sz="1600" dirty="0" smtClean="0"/>
              <a:t/>
            </a:r>
            <a:br>
              <a:rPr lang="en-US" altLang="ko-KR" sz="1600" dirty="0" smtClean="0"/>
            </a:br>
            <a:r>
              <a:rPr lang="ko-KR" altLang="en-US" sz="1600" b="1" dirty="0" smtClean="0"/>
              <a:t>배경 스토리</a:t>
            </a:r>
            <a:r>
              <a:rPr lang="en-US" altLang="ko-KR" sz="1600" dirty="0" smtClean="0"/>
              <a:t/>
            </a:r>
            <a:br>
              <a:rPr lang="en-US" altLang="ko-KR" sz="1600" dirty="0" smtClean="0"/>
            </a:br>
            <a:r>
              <a:rPr lang="en-US" altLang="ko-KR" sz="1600" dirty="0" smtClean="0"/>
              <a:t/>
            </a:r>
            <a:br>
              <a:rPr lang="en-US" altLang="ko-KR" sz="1600" dirty="0" smtClean="0"/>
            </a:br>
            <a:r>
              <a:rPr lang="en-US" altLang="ko-KR" sz="1600" dirty="0" smtClean="0"/>
              <a:t>1910~1950 </a:t>
            </a:r>
            <a:r>
              <a:rPr lang="ko-KR" altLang="en-US" sz="1600" dirty="0" smtClean="0"/>
              <a:t>년대의 유럽</a:t>
            </a:r>
            <a:r>
              <a:rPr lang="en-US" altLang="ko-KR" sz="1600" dirty="0" smtClean="0"/>
              <a:t/>
            </a:r>
            <a:br>
              <a:rPr lang="en-US" altLang="ko-KR" sz="1600" dirty="0" smtClean="0"/>
            </a:br>
            <a:r>
              <a:rPr lang="ko-KR" altLang="en-US" sz="1600" dirty="0" smtClean="0"/>
              <a:t>세상에는 시간을 조절할 수 있는 시간 </a:t>
            </a:r>
            <a:r>
              <a:rPr lang="ko-KR" altLang="en-US" sz="1600" dirty="0" err="1" smtClean="0"/>
              <a:t>조절자들</a:t>
            </a:r>
            <a:r>
              <a:rPr lang="en-US" altLang="ko-KR" sz="1600" dirty="0" smtClean="0"/>
              <a:t>(</a:t>
            </a:r>
            <a:r>
              <a:rPr lang="ko-KR" altLang="en-US" sz="1600" dirty="0" smtClean="0"/>
              <a:t>임시 호칭</a:t>
            </a:r>
            <a:r>
              <a:rPr lang="en-US" altLang="ko-KR" sz="1600" dirty="0" smtClean="0"/>
              <a:t>)</a:t>
            </a:r>
            <a:r>
              <a:rPr lang="ko-KR" altLang="en-US" sz="1600" dirty="0" smtClean="0"/>
              <a:t>이 존재하지만 어떠한 이유로 국가들은 단합을 하여 이 능력을 사용하는 것을 불법으로 조약을 맺는다</a:t>
            </a:r>
            <a:r>
              <a:rPr lang="en-US" altLang="ko-KR" sz="1600" dirty="0" smtClean="0"/>
              <a:t>.</a:t>
            </a:r>
            <a:br>
              <a:rPr lang="en-US" altLang="ko-KR" sz="1600" dirty="0" smtClean="0"/>
            </a:br>
            <a:r>
              <a:rPr lang="ko-KR" altLang="en-US" sz="1600" dirty="0" smtClean="0"/>
              <a:t> </a:t>
            </a:r>
            <a:r>
              <a:rPr lang="en-US" altLang="ko-KR" sz="1600" dirty="0"/>
              <a:t/>
            </a:r>
            <a:br>
              <a:rPr lang="en-US" altLang="ko-KR" sz="1600" dirty="0"/>
            </a:br>
            <a:r>
              <a:rPr lang="en-US" altLang="ko-KR" sz="1600" dirty="0" smtClean="0"/>
              <a:t/>
            </a:r>
            <a:br>
              <a:rPr lang="en-US" altLang="ko-KR" sz="1600" dirty="0" smtClean="0"/>
            </a:br>
            <a:r>
              <a:rPr lang="ko-KR" altLang="en-US" sz="1600" b="1" dirty="0" smtClean="0"/>
              <a:t>스토리</a:t>
            </a:r>
            <a:r>
              <a:rPr lang="en-US" altLang="ko-KR" sz="1600" dirty="0" smtClean="0"/>
              <a:t/>
            </a:r>
            <a:br>
              <a:rPr lang="en-US" altLang="ko-KR" sz="1600" dirty="0" smtClean="0"/>
            </a:br>
            <a:r>
              <a:rPr lang="en-US" altLang="ko-KR" sz="1600" dirty="0"/>
              <a:t/>
            </a:r>
            <a:br>
              <a:rPr lang="en-US" altLang="ko-KR" sz="1600" dirty="0"/>
            </a:br>
            <a:r>
              <a:rPr lang="ko-KR" altLang="en-US" sz="1600" dirty="0" smtClean="0"/>
              <a:t>여자 주인공은 시간을 멈출 수 있는 능력을 가진 자이다</a:t>
            </a:r>
            <a:r>
              <a:rPr lang="en-US" altLang="ko-KR" sz="1600" dirty="0" smtClean="0"/>
              <a:t>.</a:t>
            </a:r>
            <a:br>
              <a:rPr lang="en-US" altLang="ko-KR" sz="1600" dirty="0" smtClean="0"/>
            </a:br>
            <a:r>
              <a:rPr lang="ko-KR" altLang="en-US" sz="1600" dirty="0" smtClean="0"/>
              <a:t>그녀는 그녀의 여동생과 함께 자신의 능력을 사용하여 보석과 가게를 터는 도둑이다</a:t>
            </a:r>
            <a:r>
              <a:rPr lang="en-US" altLang="ko-KR" sz="1600" dirty="0" smtClean="0"/>
              <a:t>.</a:t>
            </a:r>
            <a:br>
              <a:rPr lang="en-US" altLang="ko-KR" sz="1600" dirty="0" smtClean="0"/>
            </a:br>
            <a:r>
              <a:rPr lang="ko-KR" altLang="en-US" sz="1600" dirty="0" smtClean="0"/>
              <a:t>어느 날 보석 가게를 털다가 경찰이 쏜 총에 동생이 맞아서 죽게 되고 자신은 경찰에게 잡히게 된다</a:t>
            </a:r>
            <a:r>
              <a:rPr lang="en-US" altLang="ko-KR" sz="1600" dirty="0" smtClean="0"/>
              <a:t>.</a:t>
            </a:r>
            <a:br>
              <a:rPr lang="en-US" altLang="ko-KR" sz="1600" dirty="0" smtClean="0"/>
            </a:br>
            <a:r>
              <a:rPr lang="en-US" altLang="ko-KR" sz="1600" dirty="0"/>
              <a:t/>
            </a:r>
            <a:br>
              <a:rPr lang="en-US" altLang="ko-KR" sz="1600" dirty="0"/>
            </a:br>
            <a:r>
              <a:rPr lang="ko-KR" altLang="en-US" sz="1600" dirty="0" err="1" smtClean="0"/>
              <a:t>튜토리얼</a:t>
            </a:r>
            <a:r>
              <a:rPr lang="en-US" altLang="ko-KR" sz="1600" dirty="0" smtClean="0"/>
              <a:t>1: </a:t>
            </a:r>
            <a:r>
              <a:rPr lang="ko-KR" altLang="en-US" sz="1600" dirty="0" smtClean="0"/>
              <a:t>보석 가게</a:t>
            </a:r>
            <a:endParaRPr lang="ko-KR" altLang="en-US" sz="1600" dirty="0"/>
          </a:p>
        </p:txBody>
      </p:sp>
      <p:pic>
        <p:nvPicPr>
          <p:cNvPr id="17410" name="Picture 2" descr="C:\Users\Co\Desktop\domino-movie-soundtrack-784.jpg"/>
          <p:cNvPicPr>
            <a:picLocks noChangeAspect="1" noChangeArrowheads="1"/>
          </p:cNvPicPr>
          <p:nvPr/>
        </p:nvPicPr>
        <p:blipFill>
          <a:blip r:embed="rId2" cstate="print"/>
          <a:srcRect/>
          <a:stretch>
            <a:fillRect/>
          </a:stretch>
        </p:blipFill>
        <p:spPr bwMode="auto">
          <a:xfrm>
            <a:off x="5364088" y="1268760"/>
            <a:ext cx="3429000" cy="34290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9"/>
          <p:cNvSpPr>
            <a:spLocks noGrp="1"/>
          </p:cNvSpPr>
          <p:nvPr>
            <p:ph type="ctrTitle"/>
          </p:nvPr>
        </p:nvSpPr>
        <p:spPr>
          <a:xfrm>
            <a:off x="179512" y="116632"/>
            <a:ext cx="9217024" cy="3096344"/>
          </a:xfrm>
        </p:spPr>
        <p:txBody>
          <a:bodyPr>
            <a:normAutofit/>
          </a:bodyPr>
          <a:lstStyle/>
          <a:p>
            <a:pPr algn="l"/>
            <a:r>
              <a:rPr lang="ko-KR" altLang="en-US" sz="1600" dirty="0" smtClean="0"/>
              <a:t>처형 혹은 무기 징역을 기다리는 여자에게 정체를 알 수 없는 요원들이 그녀를 불러낸다</a:t>
            </a:r>
            <a:r>
              <a:rPr lang="en-US" altLang="ko-KR" sz="1600" dirty="0" smtClean="0"/>
              <a:t>.</a:t>
            </a:r>
            <a:br>
              <a:rPr lang="en-US" altLang="ko-KR" sz="1600" dirty="0" smtClean="0"/>
            </a:br>
            <a:r>
              <a:rPr lang="ko-KR" altLang="en-US" sz="1600" dirty="0" smtClean="0"/>
              <a:t>그들은 그녀에게 죄를 없었던 것으로 해주겠다는 제안을 하게 되고</a:t>
            </a:r>
            <a:r>
              <a:rPr lang="en-US" altLang="ko-KR" sz="1600" dirty="0" smtClean="0"/>
              <a:t/>
            </a:r>
            <a:br>
              <a:rPr lang="en-US" altLang="ko-KR" sz="1600" dirty="0" smtClean="0"/>
            </a:br>
            <a:r>
              <a:rPr lang="en-US" altLang="ko-KR" sz="1600" dirty="0"/>
              <a:t/>
            </a:r>
            <a:br>
              <a:rPr lang="en-US" altLang="ko-KR" sz="1600" dirty="0"/>
            </a:br>
            <a:r>
              <a:rPr lang="ko-KR" altLang="en-US" sz="1600" dirty="0" smtClean="0"/>
              <a:t>그 제안은 </a:t>
            </a:r>
            <a:r>
              <a:rPr lang="ko-KR" altLang="en-US" sz="1600" dirty="0" err="1" smtClean="0"/>
              <a:t>알카트라즈고</a:t>
            </a:r>
            <a:r>
              <a:rPr lang="ko-KR" altLang="en-US" sz="1600" dirty="0" smtClean="0"/>
              <a:t> 감옥</a:t>
            </a:r>
            <a:r>
              <a:rPr lang="en-US" altLang="ko-KR" sz="1600" dirty="0" smtClean="0"/>
              <a:t>(</a:t>
            </a:r>
            <a:r>
              <a:rPr lang="ko-KR" altLang="en-US" sz="1600" dirty="0" err="1" smtClean="0"/>
              <a:t>임시명</a:t>
            </a:r>
            <a:r>
              <a:rPr lang="en-US" altLang="ko-KR" sz="1600" dirty="0" smtClean="0"/>
              <a:t>)</a:t>
            </a:r>
            <a:r>
              <a:rPr lang="ko-KR" altLang="en-US" sz="1600" dirty="0" smtClean="0"/>
              <a:t>에 있는 한 죄수를 그녀의 능력을 사용해 탈옥시켜서</a:t>
            </a:r>
            <a:r>
              <a:rPr lang="en-US" altLang="ko-KR" sz="1600" dirty="0" smtClean="0"/>
              <a:t/>
            </a:r>
            <a:br>
              <a:rPr lang="en-US" altLang="ko-KR" sz="1600" dirty="0" smtClean="0"/>
            </a:br>
            <a:r>
              <a:rPr lang="ko-KR" altLang="en-US" sz="1600" dirty="0" smtClean="0"/>
              <a:t>그들 앞으로 데리고 오라는 임무였다</a:t>
            </a:r>
            <a:r>
              <a:rPr lang="en-US" altLang="ko-KR" sz="1600" dirty="0" smtClean="0"/>
              <a:t>.</a:t>
            </a:r>
            <a:br>
              <a:rPr lang="en-US" altLang="ko-KR" sz="1600" dirty="0" smtClean="0"/>
            </a:br>
            <a:r>
              <a:rPr lang="ko-KR" altLang="en-US" sz="1600" dirty="0" smtClean="0"/>
              <a:t>그녀는 살기 </a:t>
            </a:r>
            <a:r>
              <a:rPr lang="ko-KR" altLang="en-US" sz="1600" smtClean="0"/>
              <a:t>위해 그들의 </a:t>
            </a:r>
            <a:r>
              <a:rPr lang="ko-KR" altLang="en-US" sz="1600" dirty="0" smtClean="0"/>
              <a:t>제안을 받아들인다</a:t>
            </a:r>
            <a:r>
              <a:rPr lang="en-US" altLang="ko-KR" sz="1600" dirty="0" smtClean="0"/>
              <a:t>.</a:t>
            </a:r>
            <a:br>
              <a:rPr lang="en-US" altLang="ko-KR" sz="1600" dirty="0" smtClean="0"/>
            </a:br>
            <a:r>
              <a:rPr lang="en-US" altLang="ko-KR" sz="1600" dirty="0"/>
              <a:t/>
            </a:r>
            <a:br>
              <a:rPr lang="en-US" altLang="ko-KR" sz="1600" dirty="0"/>
            </a:br>
            <a:r>
              <a:rPr lang="ko-KR" altLang="en-US" sz="1600" dirty="0" err="1" smtClean="0"/>
              <a:t>튜토리얼</a:t>
            </a:r>
            <a:r>
              <a:rPr lang="en-US" altLang="ko-KR" sz="1600" dirty="0" smtClean="0"/>
              <a:t>2: </a:t>
            </a:r>
            <a:r>
              <a:rPr lang="ko-KR" altLang="en-US" sz="1600" dirty="0" err="1" smtClean="0"/>
              <a:t>알카트라즈고</a:t>
            </a:r>
            <a:r>
              <a:rPr lang="ko-KR" altLang="en-US" sz="1600" dirty="0" smtClean="0"/>
              <a:t> 감옥 침입</a:t>
            </a:r>
            <a:endParaRPr lang="ko-KR" altLang="en-US" sz="1600" dirty="0"/>
          </a:p>
        </p:txBody>
      </p:sp>
      <p:pic>
        <p:nvPicPr>
          <p:cNvPr id="17411" name="Picture 3" descr="C:\Users\Co\Desktop\domino-interrogation.jpg"/>
          <p:cNvPicPr>
            <a:picLocks noChangeAspect="1" noChangeArrowheads="1"/>
          </p:cNvPicPr>
          <p:nvPr/>
        </p:nvPicPr>
        <p:blipFill>
          <a:blip r:embed="rId2" cstate="print"/>
          <a:srcRect/>
          <a:stretch>
            <a:fillRect/>
          </a:stretch>
        </p:blipFill>
        <p:spPr bwMode="auto">
          <a:xfrm>
            <a:off x="251520" y="2780928"/>
            <a:ext cx="8623300" cy="337185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9"/>
          <p:cNvSpPr>
            <a:spLocks noGrp="1"/>
          </p:cNvSpPr>
          <p:nvPr>
            <p:ph type="ctrTitle"/>
          </p:nvPr>
        </p:nvSpPr>
        <p:spPr>
          <a:xfrm>
            <a:off x="179512" y="3573016"/>
            <a:ext cx="8640960" cy="3096344"/>
          </a:xfrm>
        </p:spPr>
        <p:txBody>
          <a:bodyPr>
            <a:normAutofit/>
          </a:bodyPr>
          <a:lstStyle/>
          <a:p>
            <a:pPr algn="l"/>
            <a:r>
              <a:rPr lang="ko-KR" altLang="en-US" sz="1600" dirty="0" smtClean="0"/>
              <a:t>그녀는 감옥의 가장 깊숙한 곳까지 침투하여 투옥되어 있는 목표인 죄수</a:t>
            </a:r>
            <a:r>
              <a:rPr lang="en-US" altLang="ko-KR" sz="1600" dirty="0" smtClean="0"/>
              <a:t>(</a:t>
            </a:r>
            <a:r>
              <a:rPr lang="ko-KR" altLang="en-US" sz="1600" dirty="0" smtClean="0"/>
              <a:t>남자 주인</a:t>
            </a:r>
            <a:r>
              <a:rPr lang="ko-KR" altLang="en-US" sz="1600" dirty="0"/>
              <a:t>공</a:t>
            </a:r>
            <a:r>
              <a:rPr lang="en-US" altLang="ko-KR" sz="1600" dirty="0" smtClean="0"/>
              <a:t>) </a:t>
            </a:r>
            <a:r>
              <a:rPr lang="ko-KR" altLang="en-US" sz="1600" dirty="0" smtClean="0"/>
              <a:t>를 만나게 된다</a:t>
            </a:r>
            <a:r>
              <a:rPr lang="en-US" altLang="ko-KR" sz="1600" dirty="0" smtClean="0"/>
              <a:t>.</a:t>
            </a:r>
            <a:r>
              <a:rPr lang="ko-KR" altLang="en-US" sz="1600" dirty="0" smtClean="0"/>
              <a:t> </a:t>
            </a:r>
            <a:r>
              <a:rPr lang="en-US" altLang="ko-KR" sz="1600" dirty="0" smtClean="0"/>
              <a:t/>
            </a:r>
            <a:br>
              <a:rPr lang="en-US" altLang="ko-KR" sz="1600" dirty="0" smtClean="0"/>
            </a:br>
            <a:r>
              <a:rPr lang="en-US" altLang="ko-KR" sz="1600" dirty="0"/>
              <a:t/>
            </a:r>
            <a:br>
              <a:rPr lang="en-US" altLang="ko-KR" sz="1600" dirty="0"/>
            </a:br>
            <a:r>
              <a:rPr lang="ko-KR" altLang="en-US" sz="1600" dirty="0"/>
              <a:t>그</a:t>
            </a:r>
            <a:r>
              <a:rPr lang="ko-KR" altLang="en-US" sz="1600" dirty="0" smtClean="0"/>
              <a:t> 역시 시간 </a:t>
            </a:r>
            <a:r>
              <a:rPr lang="ko-KR" altLang="en-US" sz="1600" dirty="0" err="1" smtClean="0"/>
              <a:t>조절자</a:t>
            </a:r>
            <a:r>
              <a:rPr lang="ko-KR" altLang="en-US" sz="1600" dirty="0" smtClean="0"/>
              <a:t> </a:t>
            </a:r>
            <a:r>
              <a:rPr lang="ko-KR" altLang="en-US" sz="1600" dirty="0" err="1" smtClean="0"/>
              <a:t>였고</a:t>
            </a:r>
            <a:r>
              <a:rPr lang="ko-KR" altLang="en-US" sz="1600" dirty="0" smtClean="0"/>
              <a:t> 그는 시간을 되돌리는 능력을 가지고 있었다</a:t>
            </a:r>
            <a:r>
              <a:rPr lang="en-US" altLang="ko-KR" sz="1600" dirty="0" smtClean="0"/>
              <a:t>.</a:t>
            </a:r>
            <a:br>
              <a:rPr lang="en-US" altLang="ko-KR" sz="1600" dirty="0" smtClean="0"/>
            </a:br>
            <a:r>
              <a:rPr lang="en-US" altLang="ko-KR" sz="1600" dirty="0" smtClean="0"/>
              <a:t/>
            </a:r>
            <a:br>
              <a:rPr lang="en-US" altLang="ko-KR" sz="1600" dirty="0" smtClean="0"/>
            </a:br>
            <a:r>
              <a:rPr lang="ko-KR" altLang="en-US" sz="1600" dirty="0" smtClean="0"/>
              <a:t>그런데 감옥에 비상 상태가 발동되고 그의 능력을 사용해서</a:t>
            </a:r>
            <a:r>
              <a:rPr lang="en-US" altLang="ko-KR" sz="1600" dirty="0" smtClean="0"/>
              <a:t/>
            </a:r>
            <a:br>
              <a:rPr lang="en-US" altLang="ko-KR" sz="1600" dirty="0" smtClean="0"/>
            </a:br>
            <a:r>
              <a:rPr lang="ko-KR" altLang="en-US" sz="1600" dirty="0" smtClean="0"/>
              <a:t>감옥을 빠져 나오게 된다</a:t>
            </a:r>
            <a:r>
              <a:rPr lang="en-US" altLang="ko-KR" sz="1600" dirty="0" smtClean="0"/>
              <a:t>.</a:t>
            </a:r>
            <a:br>
              <a:rPr lang="en-US" altLang="ko-KR" sz="1600" dirty="0" smtClean="0"/>
            </a:br>
            <a:r>
              <a:rPr lang="en-US" altLang="ko-KR" sz="1600" dirty="0"/>
              <a:t/>
            </a:r>
            <a:br>
              <a:rPr lang="en-US" altLang="ko-KR" sz="1600" dirty="0"/>
            </a:br>
            <a:r>
              <a:rPr lang="ko-KR" altLang="en-US" sz="1600" dirty="0" smtClean="0"/>
              <a:t> </a:t>
            </a:r>
            <a:r>
              <a:rPr lang="ko-KR" altLang="en-US" sz="1600" dirty="0" err="1" smtClean="0"/>
              <a:t>튜토리얼</a:t>
            </a:r>
            <a:r>
              <a:rPr lang="en-US" altLang="ko-KR" sz="1600" dirty="0" smtClean="0"/>
              <a:t>2: </a:t>
            </a:r>
            <a:r>
              <a:rPr lang="ko-KR" altLang="en-US" sz="1600" dirty="0" err="1" smtClean="0"/>
              <a:t>알카트라즈고</a:t>
            </a:r>
            <a:r>
              <a:rPr lang="ko-KR" altLang="en-US" sz="1600" dirty="0" smtClean="0"/>
              <a:t> 감옥 탈옥</a:t>
            </a:r>
            <a:endParaRPr lang="ko-KR" altLang="en-US" sz="1600" dirty="0"/>
          </a:p>
        </p:txBody>
      </p:sp>
      <p:pic>
        <p:nvPicPr>
          <p:cNvPr id="18434" name="Picture 2" descr="C:\Users\Co\Desktop\tumblr_m3vfd9Mr1L1qaii9go5_1280.jpg"/>
          <p:cNvPicPr>
            <a:picLocks noChangeAspect="1" noChangeArrowheads="1"/>
          </p:cNvPicPr>
          <p:nvPr/>
        </p:nvPicPr>
        <p:blipFill>
          <a:blip r:embed="rId2" cstate="print"/>
          <a:srcRect/>
          <a:stretch>
            <a:fillRect/>
          </a:stretch>
        </p:blipFill>
        <p:spPr bwMode="auto">
          <a:xfrm>
            <a:off x="3491880" y="188640"/>
            <a:ext cx="5422979" cy="3389362"/>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9"/>
          <p:cNvSpPr>
            <a:spLocks noGrp="1"/>
          </p:cNvSpPr>
          <p:nvPr>
            <p:ph type="ctrTitle"/>
          </p:nvPr>
        </p:nvSpPr>
        <p:spPr>
          <a:xfrm>
            <a:off x="0" y="3761656"/>
            <a:ext cx="9144000" cy="3096344"/>
          </a:xfrm>
        </p:spPr>
        <p:txBody>
          <a:bodyPr>
            <a:normAutofit/>
          </a:bodyPr>
          <a:lstStyle/>
          <a:p>
            <a:pPr algn="l"/>
            <a:r>
              <a:rPr lang="ko-KR" altLang="en-US" sz="1600" dirty="0" smtClean="0"/>
              <a:t>탈옥한 그녀와 그는 정체를 알 수 없는 자들 앞에 다시 서게 되고 </a:t>
            </a:r>
            <a:r>
              <a:rPr lang="en-US" altLang="ko-KR" sz="1600" dirty="0" smtClean="0"/>
              <a:t/>
            </a:r>
            <a:br>
              <a:rPr lang="en-US" altLang="ko-KR" sz="1600" dirty="0" smtClean="0"/>
            </a:br>
            <a:r>
              <a:rPr lang="ko-KR" altLang="en-US" sz="1600" dirty="0" smtClean="0"/>
              <a:t>그녀에게 그리고 그에게 자유를 보장해주는 대신 비밀 임무를 강요 한다</a:t>
            </a:r>
            <a:r>
              <a:rPr lang="en-US" altLang="ko-KR" sz="1600" dirty="0" smtClean="0"/>
              <a:t>.</a:t>
            </a:r>
            <a:br>
              <a:rPr lang="en-US" altLang="ko-KR" sz="1600" dirty="0" smtClean="0"/>
            </a:br>
            <a:r>
              <a:rPr lang="ko-KR" altLang="en-US" sz="1600" dirty="0" smtClean="0"/>
              <a:t>그것은 바로 과거로 돌아가 </a:t>
            </a:r>
            <a:r>
              <a:rPr lang="ko-KR" altLang="en-US" sz="1600" dirty="0" err="1" smtClean="0"/>
              <a:t>아나스타샤</a:t>
            </a:r>
            <a:r>
              <a:rPr lang="ko-KR" altLang="en-US" sz="1600" dirty="0" smtClean="0"/>
              <a:t> 공주의 생존 확인하는 임무였다</a:t>
            </a:r>
            <a:r>
              <a:rPr lang="en-US" altLang="ko-KR" sz="1600" dirty="0" smtClean="0"/>
              <a:t>.</a:t>
            </a:r>
            <a:br>
              <a:rPr lang="en-US" altLang="ko-KR" sz="1600" dirty="0" smtClean="0"/>
            </a:br>
            <a:r>
              <a:rPr lang="en-US" altLang="ko-KR" sz="1600" dirty="0"/>
              <a:t/>
            </a:r>
            <a:br>
              <a:rPr lang="en-US" altLang="ko-KR" sz="1600" dirty="0"/>
            </a:br>
            <a:r>
              <a:rPr lang="ko-KR" altLang="en-US" sz="1600" dirty="0" smtClean="0"/>
              <a:t>이 나라는 몇 년전 왕권체제를 무너뜨리기 위해 혁명이 일어났고 그 과정에서 왕족을 모두 몰살했다</a:t>
            </a:r>
            <a:r>
              <a:rPr lang="en-US" altLang="ko-KR" sz="1600" dirty="0" smtClean="0"/>
              <a:t>. </a:t>
            </a:r>
            <a:r>
              <a:rPr lang="ko-KR" altLang="en-US" sz="1600" dirty="0" smtClean="0"/>
              <a:t>그러나 얼마 전에 왕족의 막내 딸인 </a:t>
            </a:r>
            <a:r>
              <a:rPr lang="ko-KR" altLang="en-US" sz="1600" dirty="0" err="1" smtClean="0"/>
              <a:t>아나스타샤가</a:t>
            </a:r>
            <a:r>
              <a:rPr lang="ko-KR" altLang="en-US" sz="1600" dirty="0" smtClean="0"/>
              <a:t> 본인이라고 주장하는 여자가 나타났고</a:t>
            </a:r>
            <a:r>
              <a:rPr lang="en-US" altLang="ko-KR" sz="1600" dirty="0" smtClean="0"/>
              <a:t/>
            </a:r>
            <a:br>
              <a:rPr lang="en-US" altLang="ko-KR" sz="1600" dirty="0" smtClean="0"/>
            </a:br>
            <a:r>
              <a:rPr lang="ko-KR" altLang="en-US" sz="1600" dirty="0" smtClean="0"/>
              <a:t>많은 사람들은 그녀를 </a:t>
            </a:r>
            <a:r>
              <a:rPr lang="ko-KR" altLang="en-US" sz="1600" dirty="0" err="1" smtClean="0"/>
              <a:t>아나스타샤라고</a:t>
            </a:r>
            <a:r>
              <a:rPr lang="ko-KR" altLang="en-US" sz="1600" dirty="0" smtClean="0"/>
              <a:t> 믿으며 그녀에게 왕권과 재산을 돌려주는 것을 찬성하는 여론이 거세지고 있는 중이다</a:t>
            </a:r>
            <a:r>
              <a:rPr lang="en-US" altLang="ko-KR" sz="1600" dirty="0" smtClean="0"/>
              <a:t>.</a:t>
            </a:r>
            <a:br>
              <a:rPr lang="en-US" altLang="ko-KR" sz="1600" dirty="0" smtClean="0"/>
            </a:br>
            <a:r>
              <a:rPr lang="en-US" altLang="ko-KR" sz="1600" dirty="0"/>
              <a:t/>
            </a:r>
            <a:br>
              <a:rPr lang="en-US" altLang="ko-KR" sz="1600" dirty="0"/>
            </a:br>
            <a:r>
              <a:rPr lang="ko-KR" altLang="en-US" sz="1600" dirty="0" smtClean="0"/>
              <a:t>그래서 정부는 비밀리에 그녀가 진짜 </a:t>
            </a:r>
            <a:r>
              <a:rPr lang="ko-KR" altLang="en-US" sz="1600" dirty="0" err="1" smtClean="0"/>
              <a:t>아나스타샤인지</a:t>
            </a:r>
            <a:r>
              <a:rPr lang="ko-KR" altLang="en-US" sz="1600" dirty="0" smtClean="0"/>
              <a:t> 아닌지 밝혀내기 위해 시간 </a:t>
            </a:r>
            <a:r>
              <a:rPr lang="ko-KR" altLang="en-US" sz="1600" dirty="0" err="1" smtClean="0"/>
              <a:t>조절자들을</a:t>
            </a:r>
            <a:r>
              <a:rPr lang="ko-KR" altLang="en-US" sz="1600" dirty="0" smtClean="0"/>
              <a:t> 이용하려는 계획으로 남자 주인공과 여자 주인공을 끌어 들인 것이다</a:t>
            </a:r>
            <a:r>
              <a:rPr lang="en-US" altLang="ko-KR" sz="1600" dirty="0" smtClean="0"/>
              <a:t>.</a:t>
            </a:r>
            <a:endParaRPr lang="ko-KR" altLang="en-US" sz="1600" dirty="0"/>
          </a:p>
        </p:txBody>
      </p:sp>
      <p:pic>
        <p:nvPicPr>
          <p:cNvPr id="19458" name="Picture 2" descr="C:\Users\Co\Desktop\hqdefault.jpg"/>
          <p:cNvPicPr>
            <a:picLocks noChangeAspect="1" noChangeArrowheads="1"/>
          </p:cNvPicPr>
          <p:nvPr/>
        </p:nvPicPr>
        <p:blipFill>
          <a:blip r:embed="rId2" cstate="print"/>
          <a:srcRect/>
          <a:stretch>
            <a:fillRect/>
          </a:stretch>
        </p:blipFill>
        <p:spPr bwMode="auto">
          <a:xfrm>
            <a:off x="2123728" y="332656"/>
            <a:ext cx="4572000" cy="3429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9"/>
          <p:cNvSpPr>
            <a:spLocks noGrp="1"/>
          </p:cNvSpPr>
          <p:nvPr>
            <p:ph type="ctrTitle"/>
          </p:nvPr>
        </p:nvSpPr>
        <p:spPr>
          <a:xfrm>
            <a:off x="0" y="3761656"/>
            <a:ext cx="9144000" cy="3096344"/>
          </a:xfrm>
        </p:spPr>
        <p:txBody>
          <a:bodyPr>
            <a:normAutofit/>
          </a:bodyPr>
          <a:lstStyle/>
          <a:p>
            <a:pPr algn="l"/>
            <a:r>
              <a:rPr lang="ko-KR" altLang="en-US" sz="1600" dirty="0" smtClean="0"/>
              <a:t>그렇지만 과거를 가기 위해선 두 가지 조건이 필요하다</a:t>
            </a:r>
            <a:r>
              <a:rPr lang="en-US" altLang="ko-KR" sz="1600" dirty="0" smtClean="0"/>
              <a:t>.</a:t>
            </a:r>
            <a:br>
              <a:rPr lang="en-US" altLang="ko-KR" sz="1600" dirty="0" smtClean="0"/>
            </a:br>
            <a:r>
              <a:rPr lang="en-US" altLang="ko-KR" sz="1600" dirty="0" smtClean="0"/>
              <a:t/>
            </a:r>
            <a:br>
              <a:rPr lang="en-US" altLang="ko-KR" sz="1600" dirty="0" smtClean="0"/>
            </a:br>
            <a:r>
              <a:rPr lang="ko-KR" altLang="en-US" sz="1600" dirty="0" smtClean="0"/>
              <a:t>첫 번째는 시간 이동 장치를 사용해야 한다</a:t>
            </a:r>
            <a:r>
              <a:rPr lang="en-US" altLang="ko-KR" sz="1600" dirty="0" smtClean="0"/>
              <a:t>.</a:t>
            </a:r>
            <a:br>
              <a:rPr lang="en-US" altLang="ko-KR" sz="1600" dirty="0" smtClean="0"/>
            </a:br>
            <a:r>
              <a:rPr lang="ko-KR" altLang="en-US" sz="1600" dirty="0" smtClean="0"/>
              <a:t>이것은 남자 주인공의 과거 스승이 </a:t>
            </a:r>
            <a:r>
              <a:rPr lang="en-US" altLang="ko-KR" sz="1600" dirty="0" smtClean="0"/>
              <a:t>(</a:t>
            </a:r>
            <a:r>
              <a:rPr lang="ko-KR" altLang="en-US" sz="1600" dirty="0" smtClean="0"/>
              <a:t>여자 미모의 스승</a:t>
            </a:r>
            <a:r>
              <a:rPr lang="en-US" altLang="ko-KR" sz="1600" dirty="0" smtClean="0"/>
              <a:t>) </a:t>
            </a:r>
            <a:r>
              <a:rPr lang="ko-KR" altLang="en-US" sz="1600" dirty="0" smtClean="0"/>
              <a:t>만든 과거로 여행하게 해주는 장치이다</a:t>
            </a:r>
            <a:r>
              <a:rPr lang="en-US" altLang="ko-KR" sz="1600" dirty="0" smtClean="0"/>
              <a:t>.</a:t>
            </a:r>
            <a:br>
              <a:rPr lang="en-US" altLang="ko-KR" sz="1600" dirty="0" smtClean="0"/>
            </a:br>
            <a:r>
              <a:rPr lang="ko-KR" altLang="en-US" sz="1600" dirty="0"/>
              <a:t>이</a:t>
            </a:r>
            <a:r>
              <a:rPr lang="en-US" altLang="ko-KR" sz="1600" dirty="0" smtClean="0"/>
              <a:t> </a:t>
            </a:r>
            <a:r>
              <a:rPr lang="ko-KR" altLang="en-US" sz="1600" dirty="0" smtClean="0"/>
              <a:t>장치를 사용해야만 과거로 이동할 수 있다</a:t>
            </a:r>
            <a:r>
              <a:rPr lang="en-US" altLang="ko-KR" sz="1600" dirty="0" smtClean="0"/>
              <a:t>. </a:t>
            </a:r>
            <a:r>
              <a:rPr lang="ko-KR" altLang="en-US" sz="1600" dirty="0" smtClean="0"/>
              <a:t>하지만</a:t>
            </a:r>
            <a:r>
              <a:rPr lang="en-US" altLang="ko-KR" sz="1600" dirty="0" smtClean="0"/>
              <a:t> </a:t>
            </a:r>
            <a:r>
              <a:rPr lang="ko-KR" altLang="en-US" sz="1600" dirty="0" smtClean="0"/>
              <a:t>이 사용 방법은 이 스승과 남자 주인공밖에 모르는데 현재 스승은 실종 상태이다</a:t>
            </a:r>
            <a:r>
              <a:rPr lang="en-US" altLang="ko-KR" sz="1600" dirty="0" smtClean="0"/>
              <a:t>.</a:t>
            </a:r>
            <a:br>
              <a:rPr lang="en-US" altLang="ko-KR" sz="1600" dirty="0" smtClean="0"/>
            </a:br>
            <a:r>
              <a:rPr lang="en-US" altLang="ko-KR" sz="1600" dirty="0" smtClean="0"/>
              <a:t/>
            </a:r>
            <a:br>
              <a:rPr lang="en-US" altLang="ko-KR" sz="1600" dirty="0" smtClean="0"/>
            </a:br>
            <a:r>
              <a:rPr lang="ko-KR" altLang="en-US" sz="1600" dirty="0" smtClean="0"/>
              <a:t>두 번째는 시간 </a:t>
            </a:r>
            <a:r>
              <a:rPr lang="ko-KR" altLang="en-US" sz="1600" dirty="0" err="1" smtClean="0"/>
              <a:t>조절자들만이</a:t>
            </a:r>
            <a:r>
              <a:rPr lang="ko-KR" altLang="en-US" sz="1600" dirty="0" smtClean="0"/>
              <a:t> 이 시간 이동 장치를 사용해서 이동할 수 있다는 것이다</a:t>
            </a:r>
            <a:r>
              <a:rPr lang="en-US" altLang="ko-KR" sz="1600" dirty="0" smtClean="0"/>
              <a:t>.</a:t>
            </a:r>
            <a:endParaRPr lang="ko-KR" altLang="en-US" sz="1600" dirty="0"/>
          </a:p>
        </p:txBody>
      </p:sp>
      <p:pic>
        <p:nvPicPr>
          <p:cNvPr id="20482" name="Picture 2" descr="C:\Users\Co\Desktop\K-13.jpg"/>
          <p:cNvPicPr>
            <a:picLocks noChangeAspect="1" noChangeArrowheads="1"/>
          </p:cNvPicPr>
          <p:nvPr/>
        </p:nvPicPr>
        <p:blipFill>
          <a:blip r:embed="rId2" cstate="print"/>
          <a:srcRect/>
          <a:stretch>
            <a:fillRect/>
          </a:stretch>
        </p:blipFill>
        <p:spPr bwMode="auto">
          <a:xfrm>
            <a:off x="2195736" y="836712"/>
            <a:ext cx="4384159" cy="3205362"/>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9"/>
          <p:cNvSpPr>
            <a:spLocks noGrp="1"/>
          </p:cNvSpPr>
          <p:nvPr>
            <p:ph type="ctrTitle"/>
          </p:nvPr>
        </p:nvSpPr>
        <p:spPr>
          <a:xfrm>
            <a:off x="0" y="3761656"/>
            <a:ext cx="9144000" cy="3096344"/>
          </a:xfrm>
        </p:spPr>
        <p:txBody>
          <a:bodyPr>
            <a:normAutofit/>
          </a:bodyPr>
          <a:lstStyle/>
          <a:p>
            <a:pPr algn="l"/>
            <a:r>
              <a:rPr lang="ko-KR" altLang="en-US" sz="1600" dirty="0" smtClean="0"/>
              <a:t>요원들은 이 두 사람만은 믿을 수 없으니 정부에 소속되어 있는 요원 한 사람을 소개한다</a:t>
            </a:r>
            <a:r>
              <a:rPr lang="en-US" altLang="ko-KR" sz="1600" dirty="0" smtClean="0"/>
              <a:t>.</a:t>
            </a:r>
            <a:br>
              <a:rPr lang="en-US" altLang="ko-KR" sz="1600" dirty="0" smtClean="0"/>
            </a:br>
            <a:r>
              <a:rPr lang="en-US" altLang="ko-KR" sz="1600" dirty="0"/>
              <a:t/>
            </a:r>
            <a:br>
              <a:rPr lang="en-US" altLang="ko-KR" sz="1600" dirty="0"/>
            </a:br>
            <a:r>
              <a:rPr lang="ko-KR" altLang="en-US" sz="1600" dirty="0" smtClean="0"/>
              <a:t>정부의 인물 중 한 사람인 또 다른 시간 </a:t>
            </a:r>
            <a:r>
              <a:rPr lang="ko-KR" altLang="en-US" sz="1600" dirty="0" err="1" smtClean="0"/>
              <a:t>조절자</a:t>
            </a:r>
            <a:r>
              <a:rPr lang="ko-KR" altLang="en-US" sz="1600" dirty="0" smtClean="0"/>
              <a:t> </a:t>
            </a:r>
            <a:r>
              <a:rPr lang="en-US" altLang="ko-KR" sz="1600" dirty="0" smtClean="0"/>
              <a:t>(</a:t>
            </a:r>
            <a:r>
              <a:rPr lang="ko-KR" altLang="en-US" sz="1600" dirty="0" smtClean="0"/>
              <a:t>주변 시간을 느리게 할 수 있다</a:t>
            </a:r>
            <a:r>
              <a:rPr lang="en-US" altLang="ko-KR" sz="1600" dirty="0" smtClean="0"/>
              <a:t>.)</a:t>
            </a:r>
            <a:r>
              <a:rPr lang="ko-KR" altLang="en-US" sz="1600" dirty="0" smtClean="0"/>
              <a:t>를 포함한</a:t>
            </a:r>
            <a:r>
              <a:rPr lang="en-US" altLang="ko-KR" sz="1600" dirty="0" smtClean="0"/>
              <a:t/>
            </a:r>
            <a:br>
              <a:rPr lang="en-US" altLang="ko-KR" sz="1600" dirty="0" smtClean="0"/>
            </a:br>
            <a:r>
              <a:rPr lang="ko-KR" altLang="en-US" sz="1600" dirty="0" smtClean="0"/>
              <a:t>남자 주인공 여자 주인공 세 명은 </a:t>
            </a:r>
            <a:r>
              <a:rPr lang="ko-KR" altLang="en-US" sz="1600" dirty="0" err="1" smtClean="0"/>
              <a:t>아나스타샤와</a:t>
            </a:r>
            <a:r>
              <a:rPr lang="ko-KR" altLang="en-US" sz="1600" dirty="0" smtClean="0"/>
              <a:t> 그녀의 가족들이 살해 당하던 그날 밤으로 돌아가</a:t>
            </a:r>
            <a:r>
              <a:rPr lang="en-US" altLang="ko-KR" sz="1600" dirty="0" smtClean="0"/>
              <a:t/>
            </a:r>
            <a:br>
              <a:rPr lang="en-US" altLang="ko-KR" sz="1600" dirty="0" smtClean="0"/>
            </a:br>
            <a:r>
              <a:rPr lang="ko-KR" altLang="en-US" sz="1600" dirty="0" err="1" smtClean="0"/>
              <a:t>아나스타샤의</a:t>
            </a:r>
            <a:r>
              <a:rPr lang="ko-KR" altLang="en-US" sz="1600" dirty="0" smtClean="0"/>
              <a:t> 사망 여부를 확인하기 위해 과거 여행을 하게 된다</a:t>
            </a:r>
            <a:r>
              <a:rPr lang="en-US" altLang="ko-KR" sz="1600" dirty="0" smtClean="0"/>
              <a:t>.</a:t>
            </a:r>
            <a:endParaRPr lang="ko-KR" altLang="en-US" sz="1600" dirty="0"/>
          </a:p>
        </p:txBody>
      </p:sp>
      <p:pic>
        <p:nvPicPr>
          <p:cNvPr id="21506" name="Picture 2" descr="C:\Users\Co\Desktop\still3.jpg"/>
          <p:cNvPicPr>
            <a:picLocks noChangeAspect="1" noChangeArrowheads="1"/>
          </p:cNvPicPr>
          <p:nvPr/>
        </p:nvPicPr>
        <p:blipFill>
          <a:blip r:embed="rId2" cstate="print"/>
          <a:srcRect/>
          <a:stretch>
            <a:fillRect/>
          </a:stretch>
        </p:blipFill>
        <p:spPr bwMode="auto">
          <a:xfrm>
            <a:off x="1619672" y="548680"/>
            <a:ext cx="5760640" cy="3840427"/>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179512" y="404664"/>
            <a:ext cx="8496944" cy="1440160"/>
          </a:xfrm>
        </p:spPr>
        <p:txBody>
          <a:bodyPr>
            <a:normAutofit/>
          </a:bodyPr>
          <a:lstStyle/>
          <a:p>
            <a:pPr algn="l"/>
            <a:r>
              <a:rPr lang="ko-KR" altLang="en-US" sz="1600" b="1" dirty="0" smtClean="0"/>
              <a:t>스토리 진행 씬 연출에 대한 고민</a:t>
            </a:r>
            <a:r>
              <a:rPr lang="en-US" altLang="ko-KR" sz="1600" dirty="0" smtClean="0"/>
              <a:t/>
            </a:r>
            <a:br>
              <a:rPr lang="en-US" altLang="ko-KR" sz="1600" dirty="0" smtClean="0"/>
            </a:br>
            <a:r>
              <a:rPr lang="ko-KR" altLang="en-US" sz="1600" dirty="0" smtClean="0"/>
              <a:t>장르가 퍼즐 게임이며 엄청난 그래픽을 자랑할 것이 아니기 때문에</a:t>
            </a:r>
            <a:r>
              <a:rPr lang="en-US" altLang="ko-KR" sz="1600" dirty="0" smtClean="0"/>
              <a:t/>
            </a:r>
            <a:br>
              <a:rPr lang="en-US" altLang="ko-KR" sz="1600" dirty="0" smtClean="0"/>
            </a:br>
            <a:r>
              <a:rPr lang="ko-KR" altLang="en-US" sz="1600" dirty="0" smtClean="0"/>
              <a:t>중간 중간 스토리 모드에 대한 씬 연출은 </a:t>
            </a:r>
            <a:r>
              <a:rPr lang="ko-KR" altLang="en-US" sz="1600" dirty="0" err="1" smtClean="0"/>
              <a:t>카툰</a:t>
            </a:r>
            <a:r>
              <a:rPr lang="ko-KR" altLang="en-US" sz="1600" dirty="0" smtClean="0"/>
              <a:t> 방식으로 하는 것을 고려 중이다</a:t>
            </a:r>
            <a:r>
              <a:rPr lang="en-US" altLang="ko-KR" sz="1600" dirty="0" smtClean="0"/>
              <a:t>.</a:t>
            </a:r>
            <a:br>
              <a:rPr lang="en-US" altLang="ko-KR" sz="1600" dirty="0" smtClean="0"/>
            </a:br>
            <a:r>
              <a:rPr lang="en-US" altLang="ko-KR" sz="1600" dirty="0" smtClean="0"/>
              <a:t/>
            </a:r>
            <a:br>
              <a:rPr lang="en-US" altLang="ko-KR" sz="1600" dirty="0" smtClean="0"/>
            </a:br>
            <a:r>
              <a:rPr lang="ko-KR" altLang="en-US" sz="1600" dirty="0" smtClean="0"/>
              <a:t>참고 게임</a:t>
            </a:r>
            <a:r>
              <a:rPr lang="en-US" altLang="ko-KR" sz="1600" dirty="0" smtClean="0"/>
              <a:t>: </a:t>
            </a:r>
            <a:r>
              <a:rPr lang="ko-KR" altLang="en-US" sz="1600" dirty="0" err="1" smtClean="0"/>
              <a:t>그래비티</a:t>
            </a:r>
            <a:r>
              <a:rPr lang="ko-KR" altLang="en-US" sz="1600" dirty="0" smtClean="0"/>
              <a:t> </a:t>
            </a:r>
            <a:r>
              <a:rPr lang="ko-KR" altLang="en-US" sz="1600" dirty="0" err="1" smtClean="0"/>
              <a:t>러쉬</a:t>
            </a:r>
            <a:endParaRPr lang="ko-KR" altLang="en-US" sz="1600" dirty="0"/>
          </a:p>
        </p:txBody>
      </p:sp>
      <p:sp>
        <p:nvSpPr>
          <p:cNvPr id="7" name="제목 3"/>
          <p:cNvSpPr txBox="1">
            <a:spLocks/>
          </p:cNvSpPr>
          <p:nvPr/>
        </p:nvSpPr>
        <p:spPr>
          <a:xfrm>
            <a:off x="899592" y="4797152"/>
            <a:ext cx="8496944" cy="1656184"/>
          </a:xfrm>
          <a:prstGeom prst="rect">
            <a:avLst/>
          </a:prstGeom>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6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2050" name="Picture 2" descr="C:\Users\Co\Desktop\gravity120720_10.jpg"/>
          <p:cNvPicPr>
            <a:picLocks noChangeAspect="1" noChangeArrowheads="1"/>
          </p:cNvPicPr>
          <p:nvPr/>
        </p:nvPicPr>
        <p:blipFill>
          <a:blip r:embed="rId2" cstate="print"/>
          <a:srcRect/>
          <a:stretch>
            <a:fillRect/>
          </a:stretch>
        </p:blipFill>
        <p:spPr bwMode="auto">
          <a:xfrm>
            <a:off x="251520" y="1844824"/>
            <a:ext cx="4196492" cy="2376264"/>
          </a:xfrm>
          <a:prstGeom prst="rect">
            <a:avLst/>
          </a:prstGeom>
          <a:noFill/>
        </p:spPr>
      </p:pic>
      <p:pic>
        <p:nvPicPr>
          <p:cNvPr id="2051" name="Picture 3" descr="C:\Users\Co\Desktop\20120703132643_6522.png"/>
          <p:cNvPicPr>
            <a:picLocks noChangeAspect="1" noChangeArrowheads="1"/>
          </p:cNvPicPr>
          <p:nvPr/>
        </p:nvPicPr>
        <p:blipFill>
          <a:blip r:embed="rId3" cstate="print"/>
          <a:srcRect/>
          <a:stretch>
            <a:fillRect/>
          </a:stretch>
        </p:blipFill>
        <p:spPr bwMode="auto">
          <a:xfrm>
            <a:off x="4533621" y="1844824"/>
            <a:ext cx="4286851" cy="2376264"/>
          </a:xfrm>
          <a:prstGeom prst="rect">
            <a:avLst/>
          </a:prstGeom>
          <a:noFill/>
        </p:spPr>
      </p:pic>
      <p:pic>
        <p:nvPicPr>
          <p:cNvPr id="2053" name="Picture 5" descr="http://image.acrofan.com/updata/CCL/0204/201512/13/201512130502040102_ddc05_o.jpg">
            <a:hlinkClick r:id="rId4"/>
          </p:cNvPr>
          <p:cNvPicPr>
            <a:picLocks noChangeAspect="1" noChangeArrowheads="1"/>
          </p:cNvPicPr>
          <p:nvPr/>
        </p:nvPicPr>
        <p:blipFill>
          <a:blip r:embed="rId5" cstate="print"/>
          <a:srcRect/>
          <a:stretch>
            <a:fillRect/>
          </a:stretch>
        </p:blipFill>
        <p:spPr bwMode="auto">
          <a:xfrm>
            <a:off x="2356826" y="4293096"/>
            <a:ext cx="4189083" cy="2376264"/>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179512" y="404664"/>
            <a:ext cx="8496944" cy="1440160"/>
          </a:xfrm>
        </p:spPr>
        <p:txBody>
          <a:bodyPr>
            <a:normAutofit/>
          </a:bodyPr>
          <a:lstStyle/>
          <a:p>
            <a:pPr algn="l"/>
            <a:r>
              <a:rPr lang="ko-KR" altLang="en-US" sz="1600" b="1" dirty="0" smtClean="0"/>
              <a:t>스토리 진행 씬 연출에 대한 고민</a:t>
            </a:r>
            <a:r>
              <a:rPr lang="en-US" altLang="ko-KR" sz="1600" b="1" dirty="0" smtClean="0"/>
              <a:t>2</a:t>
            </a:r>
            <a:r>
              <a:rPr lang="en-US" altLang="ko-KR" sz="1600" dirty="0" smtClean="0"/>
              <a:t/>
            </a:r>
            <a:br>
              <a:rPr lang="en-US" altLang="ko-KR" sz="1600" dirty="0" smtClean="0"/>
            </a:br>
            <a:r>
              <a:rPr lang="ko-KR" altLang="en-US" sz="1600" dirty="0" smtClean="0"/>
              <a:t>게임 플레이 중간에 나오는 스토리 및 대화는 기존의 </a:t>
            </a:r>
            <a:r>
              <a:rPr lang="en-US" altLang="ko-KR" sz="1600" dirty="0" smtClean="0"/>
              <a:t>RPG</a:t>
            </a:r>
            <a:r>
              <a:rPr lang="ko-KR" altLang="en-US" sz="1600" dirty="0" smtClean="0"/>
              <a:t>게임에서 자주 사용되는 방식인</a:t>
            </a:r>
            <a:r>
              <a:rPr lang="en-US" altLang="ko-KR" sz="1600" dirty="0" smtClean="0"/>
              <a:t/>
            </a:r>
            <a:br>
              <a:rPr lang="en-US" altLang="ko-KR" sz="1600" dirty="0" smtClean="0"/>
            </a:br>
            <a:r>
              <a:rPr lang="ko-KR" altLang="en-US" sz="1600" dirty="0" smtClean="0"/>
              <a:t>대화 창 위에 캐릭터 원화 표시로 하는 것을 고려 중이다</a:t>
            </a:r>
            <a:r>
              <a:rPr lang="en-US" altLang="ko-KR" sz="1600" dirty="0" smtClean="0"/>
              <a:t>.</a:t>
            </a:r>
            <a:br>
              <a:rPr lang="en-US" altLang="ko-KR" sz="1600" dirty="0" smtClean="0"/>
            </a:br>
            <a:r>
              <a:rPr lang="en-US" altLang="ko-KR" sz="1600" dirty="0" smtClean="0"/>
              <a:t/>
            </a:r>
            <a:br>
              <a:rPr lang="en-US" altLang="ko-KR" sz="1600" dirty="0" smtClean="0"/>
            </a:br>
            <a:r>
              <a:rPr lang="ko-KR" altLang="en-US" sz="1600" dirty="0" smtClean="0"/>
              <a:t>참고 게임</a:t>
            </a:r>
            <a:r>
              <a:rPr lang="en-US" altLang="ko-KR" sz="1600" dirty="0" smtClean="0"/>
              <a:t>: </a:t>
            </a:r>
            <a:r>
              <a:rPr lang="ko-KR" altLang="en-US" sz="1600" dirty="0" smtClean="0"/>
              <a:t>창세기전</a:t>
            </a:r>
            <a:r>
              <a:rPr lang="en-US" altLang="ko-KR" sz="1600" dirty="0" smtClean="0"/>
              <a:t>3</a:t>
            </a:r>
            <a:endParaRPr lang="ko-KR" altLang="en-US" sz="1600" dirty="0"/>
          </a:p>
        </p:txBody>
      </p:sp>
      <p:sp>
        <p:nvSpPr>
          <p:cNvPr id="7" name="제목 3"/>
          <p:cNvSpPr txBox="1">
            <a:spLocks/>
          </p:cNvSpPr>
          <p:nvPr/>
        </p:nvSpPr>
        <p:spPr>
          <a:xfrm>
            <a:off x="899592" y="4797152"/>
            <a:ext cx="8496944" cy="1656184"/>
          </a:xfrm>
          <a:prstGeom prst="rect">
            <a:avLst/>
          </a:prstGeom>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6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26" name="Picture 2" descr="C:\Users\Co\Desktop\maxresdefault.jpg"/>
          <p:cNvPicPr>
            <a:picLocks noChangeAspect="1" noChangeArrowheads="1"/>
          </p:cNvPicPr>
          <p:nvPr/>
        </p:nvPicPr>
        <p:blipFill>
          <a:blip r:embed="rId2" cstate="print"/>
          <a:srcRect/>
          <a:stretch>
            <a:fillRect/>
          </a:stretch>
        </p:blipFill>
        <p:spPr bwMode="auto">
          <a:xfrm>
            <a:off x="251520" y="1916832"/>
            <a:ext cx="5364088" cy="3029132"/>
          </a:xfrm>
          <a:prstGeom prst="rect">
            <a:avLst/>
          </a:prstGeom>
          <a:noFill/>
        </p:spPr>
      </p:pic>
      <p:pic>
        <p:nvPicPr>
          <p:cNvPr id="1027" name="Picture 3" descr="C:\Users\Co\Desktop\156.jpg"/>
          <p:cNvPicPr>
            <a:picLocks noChangeAspect="1" noChangeArrowheads="1"/>
          </p:cNvPicPr>
          <p:nvPr/>
        </p:nvPicPr>
        <p:blipFill>
          <a:blip r:embed="rId3" cstate="print"/>
          <a:srcRect/>
          <a:stretch>
            <a:fillRect/>
          </a:stretch>
        </p:blipFill>
        <p:spPr bwMode="auto">
          <a:xfrm>
            <a:off x="4211960" y="3501008"/>
            <a:ext cx="4224469" cy="316835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51520" y="188640"/>
            <a:ext cx="8496944" cy="1656184"/>
          </a:xfrm>
        </p:spPr>
        <p:txBody>
          <a:bodyPr>
            <a:normAutofit/>
          </a:bodyPr>
          <a:lstStyle/>
          <a:p>
            <a:pPr algn="l"/>
            <a:r>
              <a:rPr lang="ko-KR" altLang="en-US" sz="1600" b="1" dirty="0" smtClean="0"/>
              <a:t>현재 국산의 </a:t>
            </a:r>
            <a:r>
              <a:rPr lang="ko-KR" altLang="en-US" sz="1600" b="1" dirty="0" err="1" smtClean="0"/>
              <a:t>인디</a:t>
            </a:r>
            <a:r>
              <a:rPr lang="ko-KR" altLang="en-US" sz="1600" b="1" dirty="0" smtClean="0"/>
              <a:t> </a:t>
            </a:r>
            <a:r>
              <a:rPr lang="ko-KR" altLang="en-US" sz="1600" b="1" smtClean="0"/>
              <a:t>게임들의 대부분 </a:t>
            </a:r>
            <a:r>
              <a:rPr lang="ko-KR" altLang="en-US" sz="1600" b="1" dirty="0" smtClean="0"/>
              <a:t>단순한 방식의 게임이거나 화려한 그래픽 둘 중 하나만을 장점만을 가지고 출시를 하는 성향이 있다</a:t>
            </a:r>
            <a:r>
              <a:rPr lang="en-US" altLang="ko-KR" sz="1600" b="1" dirty="0" smtClean="0"/>
              <a:t>.</a:t>
            </a:r>
            <a:br>
              <a:rPr lang="en-US" altLang="ko-KR" sz="1600" b="1" dirty="0" smtClean="0"/>
            </a:br>
            <a:r>
              <a:rPr lang="en-US" altLang="ko-KR" sz="1600" b="1" dirty="0" smtClean="0"/>
              <a:t/>
            </a:r>
            <a:br>
              <a:rPr lang="en-US" altLang="ko-KR" sz="1600" b="1" dirty="0" smtClean="0"/>
            </a:br>
            <a:r>
              <a:rPr lang="ko-KR" altLang="en-US" sz="1600" b="1" dirty="0" smtClean="0"/>
              <a:t>참고 게임</a:t>
            </a:r>
            <a:r>
              <a:rPr lang="en-US" altLang="ko-KR" sz="1600" b="1" dirty="0" smtClean="0"/>
              <a:t>1: </a:t>
            </a:r>
            <a:r>
              <a:rPr lang="ko-KR" altLang="en-US" sz="1600" b="1" dirty="0" smtClean="0"/>
              <a:t>용사는 </a:t>
            </a:r>
            <a:r>
              <a:rPr lang="ko-KR" altLang="en-US" sz="1600" b="1" dirty="0" err="1" smtClean="0"/>
              <a:t>진행중</a:t>
            </a:r>
            <a:r>
              <a:rPr lang="en-US" altLang="ko-KR" sz="1600" b="1" dirty="0" smtClean="0"/>
              <a:t/>
            </a:r>
            <a:br>
              <a:rPr lang="en-US" altLang="ko-KR" sz="1600" b="1" dirty="0" smtClean="0"/>
            </a:br>
            <a:r>
              <a:rPr lang="ko-KR" altLang="en-US" sz="1600" b="1" dirty="0" smtClean="0"/>
              <a:t>참고 게임</a:t>
            </a:r>
            <a:r>
              <a:rPr lang="en-US" altLang="ko-KR" sz="1600" b="1" dirty="0" smtClean="0"/>
              <a:t>2: </a:t>
            </a:r>
            <a:r>
              <a:rPr lang="ko-KR" altLang="en-US" sz="1600" b="1" dirty="0" err="1" smtClean="0"/>
              <a:t>버서스</a:t>
            </a:r>
            <a:r>
              <a:rPr lang="en-US" altLang="ko-KR" sz="1600" b="1" dirty="0" smtClean="0"/>
              <a:t>: </a:t>
            </a:r>
            <a:r>
              <a:rPr lang="ko-KR" altLang="en-US" sz="1600" b="1" dirty="0" smtClean="0"/>
              <a:t>배틀 </a:t>
            </a:r>
            <a:r>
              <a:rPr lang="ko-KR" altLang="en-US" sz="1600" b="1" dirty="0" err="1" smtClean="0"/>
              <a:t>오브</a:t>
            </a:r>
            <a:r>
              <a:rPr lang="ko-KR" altLang="en-US" sz="1600" b="1" dirty="0" smtClean="0"/>
              <a:t> 더 </a:t>
            </a:r>
            <a:r>
              <a:rPr lang="ko-KR" altLang="en-US" sz="1600" b="1" dirty="0" err="1" smtClean="0"/>
              <a:t>글라디에이터</a:t>
            </a:r>
            <a:endParaRPr lang="ko-KR" altLang="en-US" sz="1600" dirty="0"/>
          </a:p>
        </p:txBody>
      </p:sp>
      <p:pic>
        <p:nvPicPr>
          <p:cNvPr id="5" name="Picture 2"/>
          <p:cNvPicPr>
            <a:picLocks noChangeAspect="1" noChangeArrowheads="1"/>
          </p:cNvPicPr>
          <p:nvPr/>
        </p:nvPicPr>
        <p:blipFill>
          <a:blip r:embed="rId2" cstate="print"/>
          <a:srcRect/>
          <a:stretch>
            <a:fillRect/>
          </a:stretch>
        </p:blipFill>
        <p:spPr bwMode="auto">
          <a:xfrm>
            <a:off x="3851920" y="3789040"/>
            <a:ext cx="4896544" cy="2713335"/>
          </a:xfrm>
          <a:prstGeom prst="rect">
            <a:avLst/>
          </a:prstGeom>
          <a:noFill/>
          <a:ln w="9525">
            <a:noFill/>
            <a:miter lim="800000"/>
            <a:headEnd/>
            <a:tailEnd/>
          </a:ln>
        </p:spPr>
      </p:pic>
      <p:pic>
        <p:nvPicPr>
          <p:cNvPr id="3074" name="Picture 2" descr="C:\Users\Co\Desktop\4.png"/>
          <p:cNvPicPr>
            <a:picLocks noChangeAspect="1" noChangeArrowheads="1"/>
          </p:cNvPicPr>
          <p:nvPr/>
        </p:nvPicPr>
        <p:blipFill>
          <a:blip r:embed="rId3" cstate="print"/>
          <a:srcRect/>
          <a:stretch>
            <a:fillRect/>
          </a:stretch>
        </p:blipFill>
        <p:spPr bwMode="auto">
          <a:xfrm>
            <a:off x="251520" y="2132856"/>
            <a:ext cx="4529137" cy="254158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4386" y="600501"/>
            <a:ext cx="2343911" cy="369332"/>
          </a:xfrm>
          <a:prstGeom prst="rect">
            <a:avLst/>
          </a:prstGeom>
          <a:noFill/>
        </p:spPr>
        <p:txBody>
          <a:bodyPr wrap="none" rtlCol="0">
            <a:spAutoFit/>
          </a:bodyPr>
          <a:lstStyle/>
          <a:p>
            <a:r>
              <a:rPr lang="ko-KR" altLang="en-US" b="1" dirty="0" err="1" smtClean="0"/>
              <a:t>아나스타샤</a:t>
            </a:r>
            <a:r>
              <a:rPr lang="ko-KR" altLang="en-US" b="1" dirty="0" smtClean="0"/>
              <a:t> </a:t>
            </a:r>
            <a:r>
              <a:rPr lang="ko-KR" altLang="en-US" b="1" dirty="0" err="1" smtClean="0"/>
              <a:t>매커니즘</a:t>
            </a:r>
            <a:endParaRPr lang="ko-KR" altLang="en-US" b="1" dirty="0"/>
          </a:p>
        </p:txBody>
      </p:sp>
      <p:sp>
        <p:nvSpPr>
          <p:cNvPr id="3" name="TextBox 2"/>
          <p:cNvSpPr txBox="1"/>
          <p:nvPr/>
        </p:nvSpPr>
        <p:spPr>
          <a:xfrm>
            <a:off x="624386" y="1270083"/>
            <a:ext cx="8340102" cy="5355312"/>
          </a:xfrm>
          <a:prstGeom prst="rect">
            <a:avLst/>
          </a:prstGeom>
          <a:noFill/>
        </p:spPr>
        <p:txBody>
          <a:bodyPr wrap="square" rtlCol="0">
            <a:spAutoFit/>
          </a:bodyPr>
          <a:lstStyle/>
          <a:p>
            <a:r>
              <a:rPr lang="ko-KR" altLang="en-US" dirty="0" err="1" smtClean="0"/>
              <a:t>아나스타샤의</a:t>
            </a:r>
            <a:r>
              <a:rPr lang="ko-KR" altLang="en-US" dirty="0" smtClean="0"/>
              <a:t> 생존 여부를 확인하기 위해 과거로 돌아간 시간 능력자들</a:t>
            </a:r>
            <a:endParaRPr lang="en-US" altLang="ko-KR" dirty="0" smtClean="0"/>
          </a:p>
          <a:p>
            <a:r>
              <a:rPr lang="ko-KR" altLang="en-US" dirty="0" smtClean="0"/>
              <a:t>그들은 </a:t>
            </a:r>
            <a:r>
              <a:rPr lang="ko-KR" altLang="en-US" dirty="0" err="1" smtClean="0"/>
              <a:t>아나스타샤를</a:t>
            </a:r>
            <a:r>
              <a:rPr lang="ko-KR" altLang="en-US" dirty="0" smtClean="0"/>
              <a:t> 살리기 위해 돌이킬 수 없는 선택을 하게 되고 결국 과거를 떠돌게 된다</a:t>
            </a:r>
            <a:r>
              <a:rPr lang="en-US" altLang="ko-KR" dirty="0" smtClean="0"/>
              <a:t>.</a:t>
            </a:r>
          </a:p>
          <a:p>
            <a:endParaRPr lang="en-US" altLang="ko-KR" dirty="0" smtClean="0"/>
          </a:p>
          <a:p>
            <a:r>
              <a:rPr lang="ko-KR" altLang="en-US" dirty="0" smtClean="0"/>
              <a:t>시간 능력자들의 능력을 전략적으로 사용하여 반란군이 점령한 감옥을 탈출해야 한다</a:t>
            </a:r>
            <a:r>
              <a:rPr lang="en-US" altLang="ko-KR" dirty="0" smtClean="0"/>
              <a:t>.</a:t>
            </a:r>
          </a:p>
          <a:p>
            <a:endParaRPr lang="en-US" altLang="ko-KR" dirty="0" smtClean="0"/>
          </a:p>
          <a:p>
            <a:r>
              <a:rPr lang="ko-KR" altLang="en-US" dirty="0" smtClean="0"/>
              <a:t>유저는 능력자</a:t>
            </a:r>
            <a:r>
              <a:rPr lang="en-US" altLang="ko-KR" dirty="0" smtClean="0"/>
              <a:t>A</a:t>
            </a:r>
            <a:r>
              <a:rPr lang="ko-KR" altLang="en-US" dirty="0" smtClean="0"/>
              <a:t>와 </a:t>
            </a:r>
            <a:r>
              <a:rPr lang="en-US" altLang="ko-KR" dirty="0" smtClean="0"/>
              <a:t>B </a:t>
            </a:r>
            <a:r>
              <a:rPr lang="ko-KR" altLang="en-US" dirty="0" smtClean="0"/>
              <a:t>를 </a:t>
            </a:r>
            <a:r>
              <a:rPr lang="ko-KR" altLang="en-US" dirty="0" err="1" smtClean="0"/>
              <a:t>번갈아가며</a:t>
            </a:r>
            <a:r>
              <a:rPr lang="ko-KR" altLang="en-US" dirty="0" smtClean="0"/>
              <a:t> 사용해 임무를 완수 해야 한다</a:t>
            </a:r>
            <a:r>
              <a:rPr lang="en-US" altLang="ko-KR" dirty="0" smtClean="0"/>
              <a:t>.</a:t>
            </a:r>
          </a:p>
          <a:p>
            <a:endParaRPr lang="en-US" altLang="ko-KR" dirty="0"/>
          </a:p>
          <a:p>
            <a:r>
              <a:rPr lang="ko-KR" altLang="en-US" dirty="0" smtClean="0"/>
              <a:t>능력자</a:t>
            </a:r>
            <a:r>
              <a:rPr lang="en-US" altLang="ko-KR" dirty="0" smtClean="0"/>
              <a:t>A – </a:t>
            </a:r>
            <a:r>
              <a:rPr lang="ko-KR" altLang="en-US" dirty="0" smtClean="0"/>
              <a:t>범위 내 타인의 시간을 되감기 하는 능력</a:t>
            </a:r>
            <a:endParaRPr lang="en-US" altLang="ko-KR" dirty="0" smtClean="0"/>
          </a:p>
          <a:p>
            <a:r>
              <a:rPr lang="ko-KR" altLang="en-US" dirty="0" smtClean="0"/>
              <a:t>능력자</a:t>
            </a:r>
            <a:r>
              <a:rPr lang="en-US" altLang="ko-KR" dirty="0" smtClean="0"/>
              <a:t>B – </a:t>
            </a:r>
            <a:r>
              <a:rPr lang="ko-KR" altLang="en-US" dirty="0" smtClean="0"/>
              <a:t>범위 내 타인의 시간을 멈추는 능력</a:t>
            </a:r>
            <a:endParaRPr lang="en-US" altLang="ko-KR" dirty="0" smtClean="0"/>
          </a:p>
          <a:p>
            <a:r>
              <a:rPr lang="ko-KR" altLang="en-US" dirty="0" err="1" smtClean="0"/>
              <a:t>아나스타샤</a:t>
            </a:r>
            <a:r>
              <a:rPr lang="en-US" altLang="ko-KR" dirty="0"/>
              <a:t> </a:t>
            </a:r>
            <a:r>
              <a:rPr lang="en-US" altLang="ko-KR" dirty="0" smtClean="0"/>
              <a:t>–  </a:t>
            </a:r>
            <a:r>
              <a:rPr lang="ko-KR" altLang="en-US" dirty="0" smtClean="0"/>
              <a:t>보호 해야 할 존재</a:t>
            </a:r>
            <a:endParaRPr lang="en-US" altLang="ko-KR" dirty="0" smtClean="0"/>
          </a:p>
          <a:p>
            <a:endParaRPr lang="en-US" altLang="ko-KR" dirty="0"/>
          </a:p>
          <a:p>
            <a:r>
              <a:rPr lang="ko-KR" altLang="en-US" dirty="0" smtClean="0"/>
              <a:t>능력자나 </a:t>
            </a:r>
            <a:r>
              <a:rPr lang="ko-KR" altLang="en-US" dirty="0" err="1" smtClean="0"/>
              <a:t>아나스타샤가</a:t>
            </a:r>
            <a:r>
              <a:rPr lang="ko-KR" altLang="en-US" dirty="0" smtClean="0"/>
              <a:t> 반란군에게 잡히면 게임 오버</a:t>
            </a:r>
            <a:endParaRPr lang="en-US" altLang="ko-KR" dirty="0" smtClean="0"/>
          </a:p>
          <a:p>
            <a:r>
              <a:rPr lang="ko-KR" altLang="en-US" dirty="0" smtClean="0"/>
              <a:t>스테이지마다 사용할 수 있는 능력 게이지가 제한되어 있음</a:t>
            </a:r>
            <a:endParaRPr lang="en-US" altLang="ko-KR" dirty="0" smtClean="0"/>
          </a:p>
          <a:p>
            <a:r>
              <a:rPr lang="ko-KR" altLang="en-US" dirty="0" smtClean="0"/>
              <a:t>능력의 범위는 능력자를 기준으로 일정 반경의 원이며</a:t>
            </a:r>
            <a:r>
              <a:rPr lang="en-US" altLang="ko-KR" dirty="0" smtClean="0"/>
              <a:t>, </a:t>
            </a:r>
            <a:r>
              <a:rPr lang="ko-KR" altLang="en-US" dirty="0" smtClean="0"/>
              <a:t>이 범위는 벽을 통과하여 적용될 수 있다</a:t>
            </a:r>
            <a:endParaRPr lang="en-US" altLang="ko-KR" dirty="0" smtClean="0"/>
          </a:p>
          <a:p>
            <a:r>
              <a:rPr lang="ko-KR" altLang="en-US" dirty="0" smtClean="0"/>
              <a:t>반란군은 능력자나 </a:t>
            </a:r>
            <a:r>
              <a:rPr lang="ko-KR" altLang="en-US" dirty="0" err="1" smtClean="0"/>
              <a:t>아나스타샤를</a:t>
            </a:r>
            <a:r>
              <a:rPr lang="ko-KR" altLang="en-US" dirty="0" smtClean="0"/>
              <a:t> 감지하면 순찰하던 루트를 벗어나 쫓아온다</a:t>
            </a:r>
            <a:endParaRPr lang="en-US" altLang="ko-KR" dirty="0"/>
          </a:p>
          <a:p>
            <a:r>
              <a:rPr lang="ko-KR" altLang="en-US" dirty="0" smtClean="0"/>
              <a:t>감옥에서 벗어나기 위해서는 열쇠를 얻어 문의 잠금을 풀어야 한다</a:t>
            </a:r>
            <a:r>
              <a:rPr lang="en-US" altLang="ko-KR" dirty="0" smtClean="0"/>
              <a:t>.</a:t>
            </a:r>
          </a:p>
        </p:txBody>
      </p:sp>
    </p:spTree>
    <p:extLst>
      <p:ext uri="{BB962C8B-B14F-4D97-AF65-F5344CB8AC3E}">
        <p14:creationId xmlns:p14="http://schemas.microsoft.com/office/powerpoint/2010/main" xmlns="" val="7854537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p:cNvSpPr/>
          <p:nvPr/>
        </p:nvSpPr>
        <p:spPr>
          <a:xfrm>
            <a:off x="3416202" y="1210883"/>
            <a:ext cx="583445" cy="777926"/>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1719612" y="1351131"/>
            <a:ext cx="1760559" cy="234741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endParaRPr>
          </a:p>
        </p:txBody>
      </p:sp>
      <p:sp>
        <p:nvSpPr>
          <p:cNvPr id="2" name="타원 1"/>
          <p:cNvSpPr/>
          <p:nvPr/>
        </p:nvSpPr>
        <p:spPr>
          <a:xfrm>
            <a:off x="2282581" y="2129051"/>
            <a:ext cx="634622" cy="8461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tx1"/>
                </a:solidFill>
              </a:rPr>
              <a:t>되감기</a:t>
            </a:r>
            <a:endParaRPr lang="en-US" altLang="ko-KR" sz="1400" dirty="0" smtClean="0">
              <a:solidFill>
                <a:schemeClr val="tx1"/>
              </a:solidFill>
            </a:endParaRPr>
          </a:p>
          <a:p>
            <a:pPr algn="ctr"/>
            <a:r>
              <a:rPr lang="ko-KR" altLang="en-US" sz="1400" dirty="0" smtClean="0">
                <a:solidFill>
                  <a:schemeClr val="tx1"/>
                </a:solidFill>
              </a:rPr>
              <a:t>능력자</a:t>
            </a:r>
            <a:endParaRPr lang="ko-KR" altLang="en-US" sz="1400" dirty="0">
              <a:solidFill>
                <a:schemeClr val="tx1"/>
              </a:solidFill>
            </a:endParaRPr>
          </a:p>
        </p:txBody>
      </p:sp>
      <p:sp>
        <p:nvSpPr>
          <p:cNvPr id="4" name="타원 3"/>
          <p:cNvSpPr/>
          <p:nvPr/>
        </p:nvSpPr>
        <p:spPr>
          <a:xfrm>
            <a:off x="3004205" y="1535372"/>
            <a:ext cx="583445" cy="777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4043148" y="811448"/>
            <a:ext cx="491319" cy="65509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5660410" y="1351131"/>
            <a:ext cx="1760559" cy="234741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4" name="타원 13"/>
          <p:cNvSpPr/>
          <p:nvPr/>
        </p:nvSpPr>
        <p:spPr>
          <a:xfrm>
            <a:off x="6223378" y="2129051"/>
            <a:ext cx="634622" cy="8461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solidFill>
                  <a:schemeClr val="tx1"/>
                </a:solidFill>
              </a:rPr>
              <a:t>일시 정지</a:t>
            </a:r>
            <a:endParaRPr lang="en-US" altLang="ko-KR" sz="1200" dirty="0" smtClean="0">
              <a:solidFill>
                <a:schemeClr val="tx1"/>
              </a:solidFill>
            </a:endParaRPr>
          </a:p>
          <a:p>
            <a:pPr algn="ctr"/>
            <a:r>
              <a:rPr lang="ko-KR" altLang="en-US" sz="1200" dirty="0" smtClean="0">
                <a:solidFill>
                  <a:schemeClr val="tx1"/>
                </a:solidFill>
              </a:rPr>
              <a:t>능력자</a:t>
            </a:r>
            <a:endParaRPr lang="ko-KR" altLang="en-US" sz="1200" dirty="0">
              <a:solidFill>
                <a:schemeClr val="tx1"/>
              </a:solidFill>
            </a:endParaRPr>
          </a:p>
        </p:txBody>
      </p:sp>
      <p:sp>
        <p:nvSpPr>
          <p:cNvPr id="15" name="타원 14"/>
          <p:cNvSpPr/>
          <p:nvPr/>
        </p:nvSpPr>
        <p:spPr>
          <a:xfrm>
            <a:off x="6945003" y="1535372"/>
            <a:ext cx="583445" cy="777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7352037" y="1381484"/>
            <a:ext cx="674224" cy="307777"/>
          </a:xfrm>
          <a:prstGeom prst="rect">
            <a:avLst/>
          </a:prstGeom>
          <a:noFill/>
        </p:spPr>
        <p:txBody>
          <a:bodyPr wrap="none" rtlCol="0">
            <a:spAutoFit/>
          </a:bodyPr>
          <a:lstStyle/>
          <a:p>
            <a:r>
              <a:rPr lang="en-US" altLang="ko-KR" sz="1400" dirty="0" smtClean="0">
                <a:solidFill>
                  <a:schemeClr val="accent6">
                    <a:lumMod val="60000"/>
                    <a:lumOff val="40000"/>
                  </a:schemeClr>
                </a:solidFill>
              </a:rPr>
              <a:t>freeze</a:t>
            </a:r>
            <a:endParaRPr lang="ko-KR" altLang="en-US" sz="1400" dirty="0">
              <a:solidFill>
                <a:schemeClr val="accent6">
                  <a:lumMod val="60000"/>
                  <a:lumOff val="40000"/>
                </a:schemeClr>
              </a:solidFill>
            </a:endParaRPr>
          </a:p>
        </p:txBody>
      </p:sp>
      <p:cxnSp>
        <p:nvCxnSpPr>
          <p:cNvPr id="18" name="직선 화살표 연결선 17"/>
          <p:cNvCxnSpPr/>
          <p:nvPr/>
        </p:nvCxnSpPr>
        <p:spPr>
          <a:xfrm flipV="1">
            <a:off x="3424015" y="923162"/>
            <a:ext cx="388969" cy="35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타원 18"/>
          <p:cNvSpPr/>
          <p:nvPr/>
        </p:nvSpPr>
        <p:spPr>
          <a:xfrm>
            <a:off x="3188451" y="1381483"/>
            <a:ext cx="583445" cy="777926"/>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3595485" y="1102637"/>
            <a:ext cx="583445" cy="777926"/>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p:cNvSpPr/>
          <p:nvPr/>
        </p:nvSpPr>
        <p:spPr>
          <a:xfrm>
            <a:off x="3779552" y="962168"/>
            <a:ext cx="583445" cy="777926"/>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4006186" y="757445"/>
            <a:ext cx="583445" cy="777926"/>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4310272" y="1589374"/>
            <a:ext cx="1217000" cy="276999"/>
          </a:xfrm>
          <a:prstGeom prst="rect">
            <a:avLst/>
          </a:prstGeom>
          <a:noFill/>
        </p:spPr>
        <p:txBody>
          <a:bodyPr wrap="none" rtlCol="0">
            <a:spAutoFit/>
          </a:bodyPr>
          <a:lstStyle/>
          <a:p>
            <a:r>
              <a:rPr lang="ko-KR" altLang="en-US" sz="1200" dirty="0" smtClean="0">
                <a:solidFill>
                  <a:schemeClr val="accent6">
                    <a:lumMod val="60000"/>
                    <a:lumOff val="40000"/>
                  </a:schemeClr>
                </a:solidFill>
              </a:rPr>
              <a:t>원래 있던 자리</a:t>
            </a:r>
            <a:endParaRPr lang="ko-KR" altLang="en-US" sz="1200" dirty="0">
              <a:solidFill>
                <a:schemeClr val="accent6">
                  <a:lumMod val="60000"/>
                  <a:lumOff val="40000"/>
                </a:schemeClr>
              </a:solidFill>
            </a:endParaRPr>
          </a:p>
        </p:txBody>
      </p:sp>
      <p:sp>
        <p:nvSpPr>
          <p:cNvPr id="25" name="TextBox 24"/>
          <p:cNvSpPr txBox="1"/>
          <p:nvPr/>
        </p:nvSpPr>
        <p:spPr>
          <a:xfrm>
            <a:off x="2599892" y="3115462"/>
            <a:ext cx="854721" cy="276999"/>
          </a:xfrm>
          <a:prstGeom prst="rect">
            <a:avLst/>
          </a:prstGeom>
          <a:noFill/>
        </p:spPr>
        <p:txBody>
          <a:bodyPr wrap="none" rtlCol="0">
            <a:spAutoFit/>
          </a:bodyPr>
          <a:lstStyle/>
          <a:p>
            <a:r>
              <a:rPr lang="ko-KR" altLang="en-US" sz="1200" dirty="0" smtClean="0">
                <a:solidFill>
                  <a:schemeClr val="accent6">
                    <a:lumMod val="60000"/>
                    <a:lumOff val="40000"/>
                  </a:schemeClr>
                </a:solidFill>
              </a:rPr>
              <a:t>능력 범위</a:t>
            </a:r>
            <a:endParaRPr lang="ko-KR" altLang="en-US" sz="1200" dirty="0">
              <a:solidFill>
                <a:schemeClr val="accent6">
                  <a:lumMod val="60000"/>
                  <a:lumOff val="40000"/>
                </a:schemeClr>
              </a:solidFill>
            </a:endParaRPr>
          </a:p>
        </p:txBody>
      </p:sp>
      <p:sp>
        <p:nvSpPr>
          <p:cNvPr id="26" name="TextBox 25"/>
          <p:cNvSpPr txBox="1"/>
          <p:nvPr/>
        </p:nvSpPr>
        <p:spPr>
          <a:xfrm>
            <a:off x="6540690" y="3091219"/>
            <a:ext cx="854721" cy="276999"/>
          </a:xfrm>
          <a:prstGeom prst="rect">
            <a:avLst/>
          </a:prstGeom>
          <a:noFill/>
        </p:spPr>
        <p:txBody>
          <a:bodyPr wrap="none" rtlCol="0">
            <a:spAutoFit/>
          </a:bodyPr>
          <a:lstStyle/>
          <a:p>
            <a:r>
              <a:rPr lang="ko-KR" altLang="en-US" sz="1200" dirty="0" smtClean="0">
                <a:solidFill>
                  <a:schemeClr val="accent6">
                    <a:lumMod val="60000"/>
                    <a:lumOff val="40000"/>
                  </a:schemeClr>
                </a:solidFill>
              </a:rPr>
              <a:t>능력 범위</a:t>
            </a:r>
            <a:endParaRPr lang="ko-KR" altLang="en-US" sz="1200" dirty="0">
              <a:solidFill>
                <a:schemeClr val="accent6">
                  <a:lumMod val="60000"/>
                  <a:lumOff val="40000"/>
                </a:schemeClr>
              </a:solidFill>
            </a:endParaRPr>
          </a:p>
        </p:txBody>
      </p:sp>
      <p:sp>
        <p:nvSpPr>
          <p:cNvPr id="27" name="타원 26"/>
          <p:cNvSpPr/>
          <p:nvPr/>
        </p:nvSpPr>
        <p:spPr>
          <a:xfrm>
            <a:off x="3724700" y="4230809"/>
            <a:ext cx="1760559" cy="234741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8" name="타원 27"/>
          <p:cNvSpPr/>
          <p:nvPr/>
        </p:nvSpPr>
        <p:spPr>
          <a:xfrm>
            <a:off x="4287668" y="5008729"/>
            <a:ext cx="634622" cy="8461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err="1" smtClean="0">
                <a:solidFill>
                  <a:schemeClr val="tx1"/>
                </a:solidFill>
              </a:rPr>
              <a:t>아나스타샤</a:t>
            </a:r>
            <a:endParaRPr lang="ko-KR" altLang="en-US" sz="1200" dirty="0">
              <a:solidFill>
                <a:schemeClr val="tx1"/>
              </a:solidFill>
            </a:endParaRPr>
          </a:p>
        </p:txBody>
      </p:sp>
      <p:sp>
        <p:nvSpPr>
          <p:cNvPr id="29" name="타원 28"/>
          <p:cNvSpPr/>
          <p:nvPr/>
        </p:nvSpPr>
        <p:spPr>
          <a:xfrm>
            <a:off x="4757089" y="4626588"/>
            <a:ext cx="583445" cy="777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5391711" y="4736345"/>
            <a:ext cx="965329" cy="307777"/>
          </a:xfrm>
          <a:prstGeom prst="rect">
            <a:avLst/>
          </a:prstGeom>
          <a:noFill/>
        </p:spPr>
        <p:txBody>
          <a:bodyPr wrap="none" rtlCol="0">
            <a:spAutoFit/>
          </a:bodyPr>
          <a:lstStyle/>
          <a:p>
            <a:r>
              <a:rPr lang="ko-KR" altLang="en-US" sz="1400" dirty="0" smtClean="0">
                <a:solidFill>
                  <a:schemeClr val="accent6">
                    <a:lumMod val="60000"/>
                    <a:lumOff val="40000"/>
                  </a:schemeClr>
                </a:solidFill>
              </a:rPr>
              <a:t>게임 오버</a:t>
            </a:r>
            <a:endParaRPr lang="ko-KR" altLang="en-US" sz="1400" dirty="0">
              <a:solidFill>
                <a:schemeClr val="accent6">
                  <a:lumMod val="60000"/>
                  <a:lumOff val="40000"/>
                </a:schemeClr>
              </a:solidFill>
            </a:endParaRPr>
          </a:p>
        </p:txBody>
      </p:sp>
      <p:sp>
        <p:nvSpPr>
          <p:cNvPr id="32" name="번개 31"/>
          <p:cNvSpPr/>
          <p:nvPr/>
        </p:nvSpPr>
        <p:spPr>
          <a:xfrm>
            <a:off x="4427984" y="4437112"/>
            <a:ext cx="757451" cy="1009934"/>
          </a:xfrm>
          <a:prstGeom prst="lightningBol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27354649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4385" y="600501"/>
            <a:ext cx="2425664" cy="369332"/>
          </a:xfrm>
          <a:prstGeom prst="rect">
            <a:avLst/>
          </a:prstGeom>
          <a:noFill/>
        </p:spPr>
        <p:txBody>
          <a:bodyPr wrap="none" rtlCol="0">
            <a:spAutoFit/>
          </a:bodyPr>
          <a:lstStyle/>
          <a:p>
            <a:r>
              <a:rPr lang="ko-KR" altLang="en-US" b="1" dirty="0" err="1" smtClean="0"/>
              <a:t>아나스타샤</a:t>
            </a:r>
            <a:r>
              <a:rPr lang="ko-KR" altLang="en-US" b="1" dirty="0" smtClean="0"/>
              <a:t> </a:t>
            </a:r>
            <a:r>
              <a:rPr lang="ko-KR" altLang="en-US" b="1" dirty="0" err="1" smtClean="0"/>
              <a:t>맵</a:t>
            </a:r>
            <a:r>
              <a:rPr lang="ko-KR" altLang="en-US" b="1" dirty="0" smtClean="0"/>
              <a:t> 디자인</a:t>
            </a:r>
            <a:endParaRPr lang="ko-KR" altLang="en-US" b="1" dirty="0"/>
          </a:p>
        </p:txBody>
      </p:sp>
      <p:sp>
        <p:nvSpPr>
          <p:cNvPr id="3" name="TextBox 2"/>
          <p:cNvSpPr txBox="1"/>
          <p:nvPr/>
        </p:nvSpPr>
        <p:spPr>
          <a:xfrm>
            <a:off x="624386" y="1012451"/>
            <a:ext cx="8268094" cy="1754326"/>
          </a:xfrm>
          <a:prstGeom prst="rect">
            <a:avLst/>
          </a:prstGeom>
          <a:noFill/>
        </p:spPr>
        <p:txBody>
          <a:bodyPr wrap="square" rtlCol="0">
            <a:spAutoFit/>
          </a:bodyPr>
          <a:lstStyle/>
          <a:p>
            <a:r>
              <a:rPr lang="ko-KR" altLang="en-US" dirty="0" smtClean="0"/>
              <a:t>현재 열쇠</a:t>
            </a:r>
            <a:r>
              <a:rPr lang="en-US" altLang="ko-KR" dirty="0" smtClean="0"/>
              <a:t>, </a:t>
            </a:r>
            <a:r>
              <a:rPr lang="ko-KR" altLang="en-US" dirty="0" smtClean="0"/>
              <a:t>문</a:t>
            </a:r>
            <a:r>
              <a:rPr lang="en-US" altLang="ko-KR" dirty="0" smtClean="0"/>
              <a:t>, </a:t>
            </a:r>
            <a:r>
              <a:rPr lang="ko-KR" altLang="en-US" dirty="0" smtClean="0"/>
              <a:t>스위치</a:t>
            </a:r>
            <a:r>
              <a:rPr lang="en-US" altLang="ko-KR" dirty="0" smtClean="0"/>
              <a:t>, </a:t>
            </a:r>
            <a:r>
              <a:rPr lang="ko-KR" altLang="en-US" dirty="0" smtClean="0"/>
              <a:t>셔터</a:t>
            </a:r>
            <a:r>
              <a:rPr lang="en-US" altLang="ko-KR" dirty="0" smtClean="0"/>
              <a:t>(</a:t>
            </a:r>
            <a:r>
              <a:rPr lang="ko-KR" altLang="en-US" dirty="0" smtClean="0"/>
              <a:t>스위치로 여닫는 벽</a:t>
            </a:r>
            <a:r>
              <a:rPr lang="en-US" altLang="ko-KR" dirty="0" smtClean="0"/>
              <a:t>)</a:t>
            </a:r>
            <a:r>
              <a:rPr lang="ko-KR" altLang="en-US" dirty="0" smtClean="0"/>
              <a:t>을 이용하여 </a:t>
            </a:r>
            <a:r>
              <a:rPr lang="ko-KR" altLang="en-US" dirty="0" err="1" smtClean="0"/>
              <a:t>맵</a:t>
            </a:r>
            <a:r>
              <a:rPr lang="ko-KR" altLang="en-US" dirty="0" smtClean="0"/>
              <a:t> 디자인을 하였으며</a:t>
            </a:r>
            <a:r>
              <a:rPr lang="en-US" altLang="ko-KR" dirty="0" smtClean="0"/>
              <a:t>,</a:t>
            </a:r>
          </a:p>
          <a:p>
            <a:r>
              <a:rPr lang="ko-KR" altLang="en-US" dirty="0" smtClean="0"/>
              <a:t>갖가지 장애물과 장치들은 추후에 추가할 예정</a:t>
            </a:r>
            <a:endParaRPr lang="en-US" altLang="ko-KR" dirty="0" smtClean="0"/>
          </a:p>
          <a:p>
            <a:endParaRPr lang="en-US" altLang="ko-KR" dirty="0" smtClean="0"/>
          </a:p>
          <a:p>
            <a:r>
              <a:rPr lang="ko-KR" altLang="en-US" b="1" dirty="0" smtClean="0"/>
              <a:t>추가 레벨 디자인 요소</a:t>
            </a:r>
            <a:endParaRPr lang="en-US" altLang="ko-KR" b="1" dirty="0" smtClean="0"/>
          </a:p>
          <a:p>
            <a:endParaRPr lang="en-US" altLang="ko-KR" dirty="0" smtClean="0"/>
          </a:p>
        </p:txBody>
      </p:sp>
      <p:graphicFrame>
        <p:nvGraphicFramePr>
          <p:cNvPr id="4" name="표 3"/>
          <p:cNvGraphicFramePr>
            <a:graphicFrameLocks noGrp="1"/>
          </p:cNvGraphicFramePr>
          <p:nvPr>
            <p:extLst>
              <p:ext uri="{D42A27DB-BD31-4B8C-83A1-F6EECF244321}">
                <p14:modId xmlns:p14="http://schemas.microsoft.com/office/powerpoint/2010/main" xmlns="" val="1166640629"/>
              </p:ext>
            </p:extLst>
          </p:nvPr>
        </p:nvGraphicFramePr>
        <p:xfrm>
          <a:off x="656770" y="2564904"/>
          <a:ext cx="6096000" cy="2595880"/>
        </p:xfrm>
        <a:graphic>
          <a:graphicData uri="http://schemas.openxmlformats.org/drawingml/2006/table">
            <a:tbl>
              <a:tblPr firstRow="1" bandRow="1">
                <a:tableStyleId>{5C22544A-7EE6-4342-B048-85BDC9FD1C3A}</a:tableStyleId>
              </a:tblPr>
              <a:tblGrid>
                <a:gridCol w="1751856"/>
                <a:gridCol w="1296144"/>
                <a:gridCol w="1524000"/>
                <a:gridCol w="1524000"/>
              </a:tblGrid>
              <a:tr h="370840">
                <a:tc>
                  <a:txBody>
                    <a:bodyPr/>
                    <a:lstStyle/>
                    <a:p>
                      <a:pPr latinLnBrk="1"/>
                      <a:r>
                        <a:rPr lang="ko-KR" altLang="en-US" dirty="0" smtClean="0"/>
                        <a:t>경비병</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r>
              <a:tr h="370840">
                <a:tc>
                  <a:txBody>
                    <a:bodyPr/>
                    <a:lstStyle/>
                    <a:p>
                      <a:pPr latinLnBrk="1"/>
                      <a:r>
                        <a:rPr lang="ko-KR" altLang="en-US" dirty="0" smtClean="0"/>
                        <a:t>경비병의 수</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r>
              <a:tr h="370840">
                <a:tc>
                  <a:txBody>
                    <a:bodyPr/>
                    <a:lstStyle/>
                    <a:p>
                      <a:pPr latinLnBrk="1"/>
                      <a:r>
                        <a:rPr lang="ko-KR" altLang="en-US" dirty="0" smtClean="0"/>
                        <a:t>경비 병의 </a:t>
                      </a:r>
                      <a:r>
                        <a:rPr lang="en-US" altLang="ko-KR" dirty="0" smtClean="0"/>
                        <a:t>AI</a:t>
                      </a:r>
                      <a:endParaRPr lang="ko-KR" altLang="en-US" dirty="0"/>
                    </a:p>
                  </a:txBody>
                  <a:tcPr/>
                </a:tc>
                <a:tc>
                  <a:txBody>
                    <a:bodyPr/>
                    <a:lstStyle/>
                    <a:p>
                      <a:pPr latinLnBrk="1"/>
                      <a:r>
                        <a:rPr lang="ko-KR" altLang="en-US" dirty="0" smtClean="0"/>
                        <a:t>초급</a:t>
                      </a:r>
                      <a:endParaRPr lang="ko-KR" altLang="en-US" dirty="0"/>
                    </a:p>
                  </a:txBody>
                  <a:tcPr/>
                </a:tc>
                <a:tc>
                  <a:txBody>
                    <a:bodyPr/>
                    <a:lstStyle/>
                    <a:p>
                      <a:pPr latinLnBrk="1"/>
                      <a:r>
                        <a:rPr lang="ko-KR" altLang="en-US" dirty="0" smtClean="0"/>
                        <a:t>중급</a:t>
                      </a:r>
                      <a:endParaRPr lang="ko-KR" altLang="en-US" dirty="0"/>
                    </a:p>
                  </a:txBody>
                  <a:tcPr/>
                </a:tc>
                <a:tc>
                  <a:txBody>
                    <a:bodyPr/>
                    <a:lstStyle/>
                    <a:p>
                      <a:pPr latinLnBrk="1"/>
                      <a:r>
                        <a:rPr lang="ko-KR" altLang="en-US" dirty="0" smtClean="0"/>
                        <a:t>고급</a:t>
                      </a:r>
                      <a:endParaRPr lang="ko-KR" altLang="en-US" dirty="0"/>
                    </a:p>
                  </a:txBody>
                  <a:tcPr/>
                </a:tc>
              </a:tr>
              <a:tr h="370840">
                <a:tc>
                  <a:txBody>
                    <a:bodyPr/>
                    <a:lstStyle/>
                    <a:p>
                      <a:pPr latinLnBrk="1"/>
                      <a:r>
                        <a:rPr lang="ko-KR" altLang="en-US" dirty="0" smtClean="0"/>
                        <a:t>경비병의 무기</a:t>
                      </a:r>
                      <a:endParaRPr lang="ko-KR" altLang="en-US" dirty="0"/>
                    </a:p>
                  </a:txBody>
                  <a:tcPr/>
                </a:tc>
                <a:tc>
                  <a:txBody>
                    <a:bodyPr/>
                    <a:lstStyle/>
                    <a:p>
                      <a:pPr latinLnBrk="1"/>
                      <a:r>
                        <a:rPr lang="ko-KR" altLang="en-US" dirty="0" smtClean="0"/>
                        <a:t>칼</a:t>
                      </a:r>
                      <a:endParaRPr lang="ko-KR" altLang="en-US" dirty="0"/>
                    </a:p>
                  </a:txBody>
                  <a:tcPr/>
                </a:tc>
                <a:tc>
                  <a:txBody>
                    <a:bodyPr/>
                    <a:lstStyle/>
                    <a:p>
                      <a:pPr latinLnBrk="1"/>
                      <a:r>
                        <a:rPr lang="ko-KR" altLang="en-US" dirty="0" smtClean="0"/>
                        <a:t>총</a:t>
                      </a:r>
                      <a:endParaRPr lang="ko-KR" altLang="en-US" dirty="0"/>
                    </a:p>
                  </a:txBody>
                  <a:tcPr/>
                </a:tc>
                <a:tc>
                  <a:txBody>
                    <a:bodyPr/>
                    <a:lstStyle/>
                    <a:p>
                      <a:pPr latinLnBrk="1"/>
                      <a:r>
                        <a:rPr lang="ko-KR" altLang="en-US" dirty="0" smtClean="0"/>
                        <a:t>기타</a:t>
                      </a:r>
                      <a:endParaRPr lang="ko-KR" altLang="en-US" dirty="0"/>
                    </a:p>
                  </a:txBody>
                  <a:tcPr/>
                </a:tc>
              </a:tr>
              <a:tr h="370840">
                <a:tc>
                  <a:txBody>
                    <a:bodyPr/>
                    <a:lstStyle/>
                    <a:p>
                      <a:pPr latinLnBrk="1"/>
                      <a:r>
                        <a:rPr lang="ko-KR" altLang="en-US" dirty="0" smtClean="0"/>
                        <a:t>경비병의 속도</a:t>
                      </a:r>
                      <a:endParaRPr lang="ko-KR" altLang="en-US" dirty="0"/>
                    </a:p>
                  </a:txBody>
                  <a:tcPr/>
                </a:tc>
                <a:tc>
                  <a:txBody>
                    <a:bodyPr/>
                    <a:lstStyle/>
                    <a:p>
                      <a:pPr latinLnBrk="1"/>
                      <a:r>
                        <a:rPr lang="ko-KR" altLang="en-US" dirty="0" err="1" smtClean="0"/>
                        <a:t>걸어다님</a:t>
                      </a:r>
                      <a:endParaRPr lang="ko-KR" altLang="en-US" dirty="0"/>
                    </a:p>
                  </a:txBody>
                  <a:tcPr/>
                </a:tc>
                <a:tc>
                  <a:txBody>
                    <a:bodyPr/>
                    <a:lstStyle/>
                    <a:p>
                      <a:pPr latinLnBrk="1"/>
                      <a:r>
                        <a:rPr lang="ko-KR" altLang="en-US" dirty="0" smtClean="0"/>
                        <a:t>뛰어다님</a:t>
                      </a:r>
                      <a:endParaRPr lang="ko-KR" altLang="en-US" dirty="0"/>
                    </a:p>
                  </a:txBody>
                  <a:tcPr/>
                </a:tc>
                <a:tc>
                  <a:txBody>
                    <a:bodyPr/>
                    <a:lstStyle/>
                    <a:p>
                      <a:pPr latinLnBrk="1"/>
                      <a:r>
                        <a:rPr lang="ko-KR" altLang="en-US" dirty="0" smtClean="0"/>
                        <a:t>아주 빠름</a:t>
                      </a:r>
                      <a:endParaRPr lang="ko-KR" altLang="en-US" dirty="0"/>
                    </a:p>
                  </a:txBody>
                  <a:tcPr/>
                </a:tc>
              </a:tr>
              <a:tr h="370840">
                <a:tc>
                  <a:txBody>
                    <a:bodyPr/>
                    <a:lstStyle/>
                    <a:p>
                      <a:pPr latinLnBrk="1"/>
                      <a:r>
                        <a:rPr lang="ko-KR" altLang="en-US" dirty="0" smtClean="0"/>
                        <a:t>경비병의 시야</a:t>
                      </a:r>
                      <a:endParaRPr lang="ko-KR" altLang="en-US" dirty="0"/>
                    </a:p>
                  </a:txBody>
                  <a:tcPr/>
                </a:tc>
                <a:tc>
                  <a:txBody>
                    <a:bodyPr/>
                    <a:lstStyle/>
                    <a:p>
                      <a:pPr latinLnBrk="1"/>
                      <a:r>
                        <a:rPr lang="ko-KR" altLang="en-US" dirty="0" err="1" smtClean="0"/>
                        <a:t>좁읍</a:t>
                      </a:r>
                      <a:endParaRPr lang="ko-KR" altLang="en-US" dirty="0"/>
                    </a:p>
                  </a:txBody>
                  <a:tcPr/>
                </a:tc>
                <a:tc>
                  <a:txBody>
                    <a:bodyPr/>
                    <a:lstStyle/>
                    <a:p>
                      <a:pPr latinLnBrk="1"/>
                      <a:r>
                        <a:rPr lang="ko-KR" altLang="en-US" dirty="0" smtClean="0"/>
                        <a:t>넓음</a:t>
                      </a:r>
                      <a:endParaRPr lang="ko-KR" altLang="en-US" dirty="0"/>
                    </a:p>
                  </a:txBody>
                  <a:tcPr/>
                </a:tc>
                <a:tc>
                  <a:txBody>
                    <a:bodyPr/>
                    <a:lstStyle/>
                    <a:p>
                      <a:pPr latinLnBrk="1"/>
                      <a:r>
                        <a:rPr lang="ko-KR" altLang="en-US" dirty="0" smtClean="0"/>
                        <a:t>사방</a:t>
                      </a:r>
                      <a:endParaRPr lang="ko-KR" altLang="en-US" dirty="0"/>
                    </a:p>
                  </a:txBody>
                  <a:tcPr/>
                </a:tc>
              </a:tr>
              <a:tr h="370840">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dirty="0"/>
                    </a:p>
                  </a:txBody>
                  <a:tcPr/>
                </a:tc>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xmlns="" val="2709781397"/>
              </p:ext>
            </p:extLst>
          </p:nvPr>
        </p:nvGraphicFramePr>
        <p:xfrm>
          <a:off x="654656" y="5373216"/>
          <a:ext cx="6096000" cy="1381760"/>
        </p:xfrm>
        <a:graphic>
          <a:graphicData uri="http://schemas.openxmlformats.org/drawingml/2006/table">
            <a:tbl>
              <a:tblPr firstRow="1" bandRow="1">
                <a:tableStyleId>{5C22544A-7EE6-4342-B048-85BDC9FD1C3A}</a:tableStyleId>
              </a:tblPr>
              <a:tblGrid>
                <a:gridCol w="2016224"/>
                <a:gridCol w="1031776"/>
                <a:gridCol w="1524000"/>
                <a:gridCol w="1524000"/>
              </a:tblGrid>
              <a:tr h="370840">
                <a:tc>
                  <a:txBody>
                    <a:bodyPr/>
                    <a:lstStyle/>
                    <a:p>
                      <a:pPr latinLnBrk="1"/>
                      <a:r>
                        <a:rPr lang="ko-KR" altLang="en-US" dirty="0" smtClean="0"/>
                        <a:t>빛</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dirty="0"/>
                    </a:p>
                  </a:txBody>
                  <a:tcPr/>
                </a:tc>
              </a:tr>
              <a:tr h="370840">
                <a:tc>
                  <a:txBody>
                    <a:bodyPr/>
                    <a:lstStyle/>
                    <a:p>
                      <a:pPr latinLnBrk="1"/>
                      <a:r>
                        <a:rPr lang="ko-KR" altLang="en-US" dirty="0" err="1" smtClean="0"/>
                        <a:t>맵의</a:t>
                      </a:r>
                      <a:r>
                        <a:rPr lang="ko-KR" altLang="en-US" dirty="0" smtClean="0"/>
                        <a:t> 빛의 정도</a:t>
                      </a:r>
                      <a:endParaRPr lang="ko-KR" altLang="en-US" dirty="0"/>
                    </a:p>
                  </a:txBody>
                  <a:tcPr/>
                </a:tc>
                <a:tc>
                  <a:txBody>
                    <a:bodyPr/>
                    <a:lstStyle/>
                    <a:p>
                      <a:pPr latinLnBrk="1"/>
                      <a:r>
                        <a:rPr lang="ko-KR" altLang="en-US" dirty="0" smtClean="0"/>
                        <a:t>밝음</a:t>
                      </a:r>
                      <a:r>
                        <a:rPr lang="en-US" altLang="ko-KR" dirty="0" smtClean="0"/>
                        <a:t>/ </a:t>
                      </a:r>
                      <a:r>
                        <a:rPr lang="ko-KR" altLang="en-US" dirty="0" smtClean="0"/>
                        <a:t>어둠</a:t>
                      </a:r>
                      <a:endParaRPr lang="ko-KR" altLang="en-US" dirty="0"/>
                    </a:p>
                  </a:txBody>
                  <a:tcPr/>
                </a:tc>
                <a:tc>
                  <a:txBody>
                    <a:bodyPr/>
                    <a:lstStyle/>
                    <a:p>
                      <a:pPr latinLnBrk="1"/>
                      <a:r>
                        <a:rPr lang="ko-KR" altLang="en-US" dirty="0" smtClean="0"/>
                        <a:t>일부만 밝음</a:t>
                      </a:r>
                      <a:endParaRPr lang="ko-KR" altLang="en-US" dirty="0"/>
                    </a:p>
                  </a:txBody>
                  <a:tcPr/>
                </a:tc>
                <a:tc>
                  <a:txBody>
                    <a:bodyPr/>
                    <a:lstStyle/>
                    <a:p>
                      <a:pPr latinLnBrk="1"/>
                      <a:r>
                        <a:rPr lang="ko-KR" altLang="en-US" dirty="0" smtClean="0"/>
                        <a:t>빛이 깜박임</a:t>
                      </a:r>
                      <a:endParaRPr lang="ko-KR" altLang="en-US" dirty="0"/>
                    </a:p>
                  </a:txBody>
                  <a:tcPr/>
                </a:tc>
              </a:tr>
              <a:tr h="370840">
                <a:tc>
                  <a:txBody>
                    <a:bodyPr/>
                    <a:lstStyle/>
                    <a:p>
                      <a:pPr latinLnBrk="1"/>
                      <a:r>
                        <a:rPr lang="ko-KR" altLang="en-US" dirty="0" smtClean="0"/>
                        <a:t>감옥 감시 </a:t>
                      </a:r>
                      <a:r>
                        <a:rPr lang="ko-KR" altLang="en-US" dirty="0" err="1" smtClean="0"/>
                        <a:t>라이트</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r>
            </a:tbl>
          </a:graphicData>
        </a:graphic>
      </p:graphicFrame>
    </p:spTree>
    <p:extLst>
      <p:ext uri="{BB962C8B-B14F-4D97-AF65-F5344CB8AC3E}">
        <p14:creationId xmlns:p14="http://schemas.microsoft.com/office/powerpoint/2010/main" xmlns="" val="12257318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cstate="print">
            <a:extLst>
              <a:ext uri="{28A0092B-C50C-407E-A947-70E740481C1C}">
                <a14:useLocalDpi xmlns:a14="http://schemas.microsoft.com/office/drawing/2010/main" xmlns="" val="0"/>
              </a:ext>
            </a:extLst>
          </a:blip>
          <a:srcRect l="15031" t="11174" r="19686" b="8658"/>
          <a:stretch/>
        </p:blipFill>
        <p:spPr>
          <a:xfrm>
            <a:off x="1311215" y="425812"/>
            <a:ext cx="6521571" cy="6006376"/>
          </a:xfrm>
          <a:prstGeom prst="rect">
            <a:avLst/>
          </a:prstGeom>
        </p:spPr>
      </p:pic>
    </p:spTree>
    <p:extLst>
      <p:ext uri="{BB962C8B-B14F-4D97-AF65-F5344CB8AC3E}">
        <p14:creationId xmlns:p14="http://schemas.microsoft.com/office/powerpoint/2010/main" xmlns="" val="2614877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cstate="print">
            <a:extLst>
              <a:ext uri="{28A0092B-C50C-407E-A947-70E740481C1C}">
                <a14:useLocalDpi xmlns:a14="http://schemas.microsoft.com/office/drawing/2010/main" xmlns="" val="0"/>
              </a:ext>
            </a:extLst>
          </a:blip>
          <a:srcRect l="18805" t="14193" r="20063" b="11677"/>
          <a:stretch/>
        </p:blipFill>
        <p:spPr>
          <a:xfrm>
            <a:off x="1128889" y="297611"/>
            <a:ext cx="6886223" cy="6262778"/>
          </a:xfrm>
          <a:prstGeom prst="rect">
            <a:avLst/>
          </a:prstGeom>
        </p:spPr>
      </p:pic>
    </p:spTree>
    <p:extLst>
      <p:ext uri="{BB962C8B-B14F-4D97-AF65-F5344CB8AC3E}">
        <p14:creationId xmlns:p14="http://schemas.microsoft.com/office/powerpoint/2010/main" xmlns="" val="592265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xmlns="" val="0"/>
              </a:ext>
            </a:extLst>
          </a:blip>
          <a:srcRect l="19560" t="15200" r="22327" b="15031"/>
          <a:stretch/>
        </p:blipFill>
        <p:spPr>
          <a:xfrm>
            <a:off x="1008128" y="219973"/>
            <a:ext cx="7127744" cy="6418054"/>
          </a:xfrm>
          <a:prstGeom prst="rect">
            <a:avLst/>
          </a:prstGeom>
        </p:spPr>
      </p:pic>
    </p:spTree>
    <p:extLst>
      <p:ext uri="{BB962C8B-B14F-4D97-AF65-F5344CB8AC3E}">
        <p14:creationId xmlns:p14="http://schemas.microsoft.com/office/powerpoint/2010/main" xmlns="" val="2183707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xmlns="" val="0"/>
              </a:ext>
            </a:extLst>
          </a:blip>
          <a:srcRect l="19560" t="17882" r="23459" b="15367"/>
          <a:stretch/>
        </p:blipFill>
        <p:spPr>
          <a:xfrm>
            <a:off x="890057" y="194094"/>
            <a:ext cx="7363886" cy="6469812"/>
          </a:xfrm>
          <a:prstGeom prst="rect">
            <a:avLst/>
          </a:prstGeom>
        </p:spPr>
      </p:pic>
    </p:spTree>
    <p:extLst>
      <p:ext uri="{BB962C8B-B14F-4D97-AF65-F5344CB8AC3E}">
        <p14:creationId xmlns:p14="http://schemas.microsoft.com/office/powerpoint/2010/main" xmlns="" val="42060792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cstate="print">
            <a:extLst>
              <a:ext uri="{28A0092B-C50C-407E-A947-70E740481C1C}">
                <a14:useLocalDpi xmlns:a14="http://schemas.microsoft.com/office/drawing/2010/main" xmlns="" val="0"/>
              </a:ext>
            </a:extLst>
          </a:blip>
          <a:srcRect l="17861" t="16542" r="22893" b="12347"/>
          <a:stretch/>
        </p:blipFill>
        <p:spPr>
          <a:xfrm>
            <a:off x="1388853" y="563493"/>
            <a:ext cx="6366294" cy="5731014"/>
          </a:xfrm>
          <a:prstGeom prst="rect">
            <a:avLst/>
          </a:prstGeom>
        </p:spPr>
      </p:pic>
    </p:spTree>
    <p:extLst>
      <p:ext uri="{BB962C8B-B14F-4D97-AF65-F5344CB8AC3E}">
        <p14:creationId xmlns:p14="http://schemas.microsoft.com/office/powerpoint/2010/main" xmlns="" val="285459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xmlns="" val="0"/>
              </a:ext>
            </a:extLst>
          </a:blip>
          <a:srcRect l="17862" t="16542" r="22327" b="12347"/>
          <a:stretch/>
        </p:blipFill>
        <p:spPr>
          <a:xfrm>
            <a:off x="1031243" y="271732"/>
            <a:ext cx="7081515" cy="6314536"/>
          </a:xfrm>
          <a:prstGeom prst="rect">
            <a:avLst/>
          </a:prstGeom>
        </p:spPr>
      </p:pic>
    </p:spTree>
    <p:extLst>
      <p:ext uri="{BB962C8B-B14F-4D97-AF65-F5344CB8AC3E}">
        <p14:creationId xmlns:p14="http://schemas.microsoft.com/office/powerpoint/2010/main" xmlns="" val="4559227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51520" y="260648"/>
            <a:ext cx="8496944" cy="1440160"/>
          </a:xfrm>
        </p:spPr>
        <p:txBody>
          <a:bodyPr>
            <a:normAutofit fontScale="90000"/>
          </a:bodyPr>
          <a:lstStyle/>
          <a:p>
            <a:pPr algn="l"/>
            <a:r>
              <a:rPr lang="ko-KR" altLang="en-US" sz="1600" b="1" dirty="0" smtClean="0"/>
              <a:t>개발팀 구성</a:t>
            </a:r>
            <a:r>
              <a:rPr lang="en-US" altLang="ko-KR" sz="1600" dirty="0" smtClean="0"/>
              <a:t/>
            </a:r>
            <a:br>
              <a:rPr lang="en-US" altLang="ko-KR" sz="1600" dirty="0" smtClean="0"/>
            </a:br>
            <a:r>
              <a:rPr lang="ko-KR" altLang="en-US" sz="1600" dirty="0" smtClean="0"/>
              <a:t>개발 팀은 졸업자 </a:t>
            </a:r>
            <a:r>
              <a:rPr lang="en-US" altLang="ko-KR" sz="1600" dirty="0" smtClean="0"/>
              <a:t>(</a:t>
            </a:r>
            <a:r>
              <a:rPr lang="ko-KR" altLang="en-US" sz="1600" dirty="0" smtClean="0"/>
              <a:t>직장인</a:t>
            </a:r>
            <a:r>
              <a:rPr lang="en-US" altLang="ko-KR" sz="1600" dirty="0" smtClean="0"/>
              <a:t>) </a:t>
            </a:r>
            <a:r>
              <a:rPr lang="ko-KR" altLang="en-US" sz="1600" dirty="0" smtClean="0"/>
              <a:t>팀과 재학생 팀으로 나눌 예정이며</a:t>
            </a:r>
            <a:r>
              <a:rPr lang="en-US" altLang="ko-KR" sz="1600" dirty="0" smtClean="0"/>
              <a:t/>
            </a:r>
            <a:br>
              <a:rPr lang="en-US" altLang="ko-KR" sz="1600" dirty="0" smtClean="0"/>
            </a:br>
            <a:r>
              <a:rPr lang="ko-KR" altLang="en-US" sz="1600" dirty="0" smtClean="0"/>
              <a:t>이 두 개의 팀에 맞는 각각의 스케줄 조정을 효율적으로하여 진행을 할 것이다</a:t>
            </a:r>
            <a:r>
              <a:rPr lang="en-US" altLang="ko-KR" sz="1600" dirty="0" smtClean="0"/>
              <a:t>.</a:t>
            </a:r>
            <a:br>
              <a:rPr lang="en-US" altLang="ko-KR" sz="1600" dirty="0" smtClean="0"/>
            </a:br>
            <a:r>
              <a:rPr lang="en-US" altLang="ko-KR" sz="1600" dirty="0" smtClean="0"/>
              <a:t/>
            </a:r>
            <a:br>
              <a:rPr lang="en-US" altLang="ko-KR" sz="1600" dirty="0" smtClean="0"/>
            </a:br>
            <a:r>
              <a:rPr lang="ko-KR" altLang="en-US" sz="1600" dirty="0" smtClean="0"/>
              <a:t>개인의 역할과 분담 업무는 되도록 본인이 잘하는 것을 비중으로 하되 그 외의 다른 작업에 대한 작업을 맡을 수 있으므로 업무와 역할은 유동적이게 배정한다</a:t>
            </a:r>
            <a:r>
              <a:rPr lang="en-US" altLang="ko-KR" sz="1600" dirty="0" smtClean="0"/>
              <a:t>.</a:t>
            </a:r>
            <a:br>
              <a:rPr lang="en-US" altLang="ko-KR" sz="1600" dirty="0" smtClean="0"/>
            </a:br>
            <a:r>
              <a:rPr lang="en-US" altLang="ko-KR" sz="1600" dirty="0" smtClean="0"/>
              <a:t/>
            </a:r>
            <a:br>
              <a:rPr lang="en-US" altLang="ko-KR" sz="1600" dirty="0" smtClean="0"/>
            </a:br>
            <a:endParaRPr lang="ko-KR" altLang="en-US" sz="1600" dirty="0"/>
          </a:p>
        </p:txBody>
      </p:sp>
      <p:sp>
        <p:nvSpPr>
          <p:cNvPr id="7" name="제목 3"/>
          <p:cNvSpPr txBox="1">
            <a:spLocks/>
          </p:cNvSpPr>
          <p:nvPr/>
        </p:nvSpPr>
        <p:spPr>
          <a:xfrm>
            <a:off x="899592" y="4797152"/>
            <a:ext cx="8496944" cy="1656184"/>
          </a:xfrm>
          <a:prstGeom prst="rect">
            <a:avLst/>
          </a:prstGeom>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6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8" name="제목 3"/>
          <p:cNvSpPr txBox="1">
            <a:spLocks/>
          </p:cNvSpPr>
          <p:nvPr/>
        </p:nvSpPr>
        <p:spPr>
          <a:xfrm>
            <a:off x="251520" y="1772816"/>
            <a:ext cx="8496944" cy="4896544"/>
          </a:xfrm>
          <a:prstGeom prst="rect">
            <a:avLst/>
          </a:prstGeom>
        </p:spPr>
        <p:txBody>
          <a:bodyPr vert="horz" lIns="91440" tIns="45720" rIns="91440" bIns="45720" rtlCol="0" anchor="ctr">
            <a:normAutofit fontScale="90000" lnSpcReduction="10000"/>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600" b="1" i="0" u="none" strike="noStrike" kern="1200" cap="none" spc="0" normalizeH="0" baseline="0" noProof="0" dirty="0" smtClean="0">
                <a:ln>
                  <a:noFill/>
                </a:ln>
                <a:solidFill>
                  <a:schemeClr val="tx1"/>
                </a:solidFill>
                <a:effectLst/>
                <a:uLnTx/>
                <a:uFillTx/>
                <a:latin typeface="+mj-lt"/>
                <a:ea typeface="+mj-ea"/>
                <a:cs typeface="+mj-cs"/>
              </a:rPr>
              <a:t>팀원 소개</a:t>
            </a:r>
            <a:endParaRPr kumimoji="0" lang="en-US" altLang="ko-KR" sz="16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b="1" noProof="0" dirty="0" smtClean="0">
                <a:latin typeface="+mj-lt"/>
                <a:ea typeface="+mj-ea"/>
                <a:cs typeface="+mj-cs"/>
              </a:rPr>
              <a:t>졸업자 팀</a:t>
            </a: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
            </a:r>
            <a:b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br>
            <a:endParaRPr kumimoji="0" lang="en-US" altLang="ko-KR" sz="16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600" b="0" i="0" u="none" strike="noStrike" kern="1200" cap="none" spc="0" normalizeH="0" baseline="0" noProof="0" dirty="0" err="1" smtClean="0">
                <a:ln>
                  <a:noFill/>
                </a:ln>
                <a:solidFill>
                  <a:schemeClr val="tx1"/>
                </a:solidFill>
                <a:effectLst/>
                <a:uLnTx/>
                <a:uFillTx/>
                <a:latin typeface="+mj-lt"/>
                <a:ea typeface="+mj-ea"/>
                <a:cs typeface="+mj-cs"/>
              </a:rPr>
              <a:t>디렉터</a:t>
            </a:r>
            <a:r>
              <a:rPr lang="en-US" altLang="ko-KR" sz="1600" dirty="0" smtClean="0">
                <a:latin typeface="+mj-lt"/>
                <a:ea typeface="+mj-ea"/>
                <a:cs typeface="+mj-cs"/>
              </a:rPr>
              <a:t>, </a:t>
            </a:r>
            <a:r>
              <a:rPr lang="ko-KR" altLang="en-US" sz="1600" dirty="0" smtClean="0">
                <a:latin typeface="+mj-lt"/>
                <a:ea typeface="+mj-ea"/>
                <a:cs typeface="+mj-cs"/>
              </a:rPr>
              <a:t>스토리</a:t>
            </a: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 </a:t>
            </a: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고성진</a:t>
            </a: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a:t>
            </a:r>
            <a:r>
              <a:rPr kumimoji="0" lang="en-US" altLang="ko-KR" sz="1600" b="0" i="0" u="none" strike="noStrike" kern="1200" cap="none" spc="0" normalizeH="0" noProof="0" dirty="0" smtClean="0">
                <a:ln>
                  <a:noFill/>
                </a:ln>
                <a:solidFill>
                  <a:schemeClr val="tx1"/>
                </a:solidFill>
                <a:effectLst/>
                <a:uLnTx/>
                <a:uFillTx/>
                <a:latin typeface="+mj-lt"/>
                <a:ea typeface="+mj-ea"/>
                <a:cs typeface="+mj-cs"/>
              </a:rPr>
              <a:t> </a:t>
            </a:r>
            <a:r>
              <a:rPr lang="en-US" altLang="ko-KR" sz="1600" dirty="0" smtClean="0">
                <a:latin typeface="+mj-lt"/>
                <a:ea typeface="+mj-ea"/>
                <a:cs typeface="+mj-cs"/>
              </a:rPr>
              <a:t>2015 </a:t>
            </a:r>
            <a:r>
              <a:rPr lang="ko-KR" altLang="en-US" sz="1600" dirty="0" err="1" smtClean="0">
                <a:latin typeface="+mj-lt"/>
                <a:ea typeface="+mj-ea"/>
                <a:cs typeface="+mj-cs"/>
              </a:rPr>
              <a:t>이매진컵</a:t>
            </a:r>
            <a:r>
              <a:rPr lang="ko-KR" altLang="en-US" sz="1600" dirty="0" smtClean="0">
                <a:latin typeface="+mj-lt"/>
                <a:ea typeface="+mj-ea"/>
                <a:cs typeface="+mj-cs"/>
              </a:rPr>
              <a:t> 한국 대표</a:t>
            </a:r>
            <a:r>
              <a:rPr lang="en-US" altLang="ko-KR" sz="1600" dirty="0" smtClean="0">
                <a:latin typeface="+mj-lt"/>
                <a:ea typeface="+mj-ea"/>
                <a:cs typeface="+mj-cs"/>
              </a:rPr>
              <a:t>, </a:t>
            </a:r>
            <a:r>
              <a:rPr lang="ko-KR" altLang="en-US" sz="1600" dirty="0" err="1" smtClean="0">
                <a:latin typeface="+mj-lt"/>
                <a:ea typeface="+mj-ea"/>
                <a:cs typeface="+mj-cs"/>
              </a:rPr>
              <a:t>시프트업</a:t>
            </a:r>
            <a:r>
              <a:rPr lang="ko-KR" altLang="en-US" sz="1600" dirty="0" smtClean="0">
                <a:latin typeface="+mj-lt"/>
                <a:ea typeface="+mj-ea"/>
                <a:cs typeface="+mj-cs"/>
              </a:rPr>
              <a:t> 근무 중</a:t>
            </a:r>
            <a:endParaRPr kumimoji="0" lang="en-US" altLang="ko-KR" sz="16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프로그래머 </a:t>
            </a:r>
            <a:r>
              <a:rPr kumimoji="0" lang="ko-KR" altLang="en-US" sz="1600" b="0" i="0" u="none" strike="noStrike" kern="1200" cap="none" spc="0" normalizeH="0" baseline="0" noProof="0" dirty="0" err="1" smtClean="0">
                <a:ln>
                  <a:noFill/>
                </a:ln>
                <a:solidFill>
                  <a:schemeClr val="tx1"/>
                </a:solidFill>
                <a:effectLst/>
                <a:uLnTx/>
                <a:uFillTx/>
                <a:latin typeface="+mj-lt"/>
                <a:ea typeface="+mj-ea"/>
                <a:cs typeface="+mj-cs"/>
              </a:rPr>
              <a:t>멘토</a:t>
            </a: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 </a:t>
            </a: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이필수 </a:t>
            </a:r>
            <a:r>
              <a:rPr lang="en-US" altLang="ko-KR" sz="1600" dirty="0" smtClean="0">
                <a:latin typeface="+mj-lt"/>
                <a:ea typeface="+mj-ea"/>
                <a:cs typeface="+mj-cs"/>
              </a:rPr>
              <a:t>– 2015 </a:t>
            </a:r>
            <a:r>
              <a:rPr lang="ko-KR" altLang="en-US" sz="1600" dirty="0" err="1" smtClean="0">
                <a:latin typeface="+mj-lt"/>
                <a:ea typeface="+mj-ea"/>
                <a:cs typeface="+mj-cs"/>
              </a:rPr>
              <a:t>이매진컵</a:t>
            </a:r>
            <a:r>
              <a:rPr lang="ko-KR" altLang="en-US" sz="1600" dirty="0" smtClean="0">
                <a:latin typeface="+mj-lt"/>
                <a:ea typeface="+mj-ea"/>
                <a:cs typeface="+mj-cs"/>
              </a:rPr>
              <a:t> 한국 대표</a:t>
            </a:r>
            <a:r>
              <a:rPr lang="en-US" altLang="ko-KR" sz="1600" dirty="0" smtClean="0">
                <a:latin typeface="+mj-lt"/>
                <a:ea typeface="+mj-ea"/>
                <a:cs typeface="+mj-cs"/>
              </a:rPr>
              <a:t>, </a:t>
            </a:r>
            <a:r>
              <a:rPr lang="ko-KR" altLang="en-US" sz="1600" dirty="0" smtClean="0">
                <a:latin typeface="+mj-lt"/>
                <a:ea typeface="+mj-ea"/>
                <a:cs typeface="+mj-cs"/>
              </a:rPr>
              <a:t>삼성 전자 근무 중</a:t>
            </a:r>
            <a:endParaRPr kumimoji="0" lang="en-US" altLang="ko-KR" sz="16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UI/ UX: </a:t>
            </a:r>
            <a:r>
              <a:rPr kumimoji="0" lang="ko-KR" altLang="en-US" sz="1600" b="0" i="0" u="none" strike="noStrike" kern="1200" cap="none" spc="0" normalizeH="0" baseline="0" noProof="0" dirty="0" err="1" smtClean="0">
                <a:ln>
                  <a:noFill/>
                </a:ln>
                <a:solidFill>
                  <a:schemeClr val="tx1"/>
                </a:solidFill>
                <a:effectLst/>
                <a:uLnTx/>
                <a:uFillTx/>
                <a:latin typeface="+mj-lt"/>
                <a:ea typeface="+mj-ea"/>
                <a:cs typeface="+mj-cs"/>
              </a:rPr>
              <a:t>가예린</a:t>
            </a: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 </a:t>
            </a:r>
            <a:r>
              <a:rPr lang="en-US" altLang="ko-KR" sz="1600" dirty="0" smtClean="0">
                <a:latin typeface="+mj-lt"/>
                <a:ea typeface="+mj-ea"/>
                <a:cs typeface="+mj-cs"/>
              </a:rPr>
              <a:t>– </a:t>
            </a:r>
            <a:r>
              <a:rPr lang="ko-KR" altLang="en-US" sz="1600" dirty="0" smtClean="0">
                <a:latin typeface="+mj-lt"/>
                <a:ea typeface="+mj-ea"/>
                <a:cs typeface="+mj-cs"/>
              </a:rPr>
              <a:t>창의력 대장</a:t>
            </a:r>
            <a:r>
              <a:rPr lang="en-US" altLang="ko-KR" sz="1600" dirty="0" smtClean="0">
                <a:latin typeface="+mj-lt"/>
                <a:ea typeface="+mj-ea"/>
                <a:cs typeface="+mj-cs"/>
              </a:rPr>
              <a:t>, </a:t>
            </a:r>
            <a:r>
              <a:rPr lang="ko-KR" altLang="en-US" sz="1600" dirty="0" err="1" smtClean="0">
                <a:latin typeface="+mj-lt"/>
                <a:ea typeface="+mj-ea"/>
                <a:cs typeface="+mj-cs"/>
              </a:rPr>
              <a:t>인강공학</a:t>
            </a:r>
            <a:r>
              <a:rPr lang="ko-KR" altLang="en-US" sz="1600" dirty="0" smtClean="0">
                <a:latin typeface="+mj-lt"/>
                <a:ea typeface="+mj-ea"/>
                <a:cs typeface="+mj-cs"/>
              </a:rPr>
              <a:t> 연구실 랩실 석사 과정 중</a:t>
            </a:r>
            <a:r>
              <a:rPr lang="en-US" altLang="ko-KR" sz="1600" dirty="0" smtClean="0">
                <a:latin typeface="+mj-lt"/>
                <a:ea typeface="+mj-ea"/>
                <a:cs typeface="+mj-cs"/>
              </a:rPr>
              <a:t>, </a:t>
            </a:r>
            <a:r>
              <a:rPr lang="ko-KR" altLang="en-US" sz="1600" dirty="0" smtClean="0">
                <a:latin typeface="+mj-lt"/>
                <a:ea typeface="+mj-ea"/>
                <a:cs typeface="+mj-cs"/>
              </a:rPr>
              <a:t>가가 월드 소속</a:t>
            </a:r>
            <a:endParaRPr kumimoji="0" lang="en-US" altLang="ko-KR" sz="16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ko-KR" sz="16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b="1" dirty="0" smtClean="0">
                <a:latin typeface="+mj-lt"/>
                <a:ea typeface="+mj-ea"/>
                <a:cs typeface="+mj-cs"/>
              </a:rPr>
              <a:t>재학생 팀</a:t>
            </a:r>
            <a:endParaRPr kumimoji="0" lang="en-US" altLang="ko-KR" sz="16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lang="en-US" altLang="ko-KR" sz="1600" dirty="0" smtClean="0">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dirty="0" smtClean="0">
                <a:latin typeface="+mj-lt"/>
                <a:ea typeface="+mj-ea"/>
                <a:cs typeface="+mj-cs"/>
              </a:rPr>
              <a:t>기획 팀장</a:t>
            </a:r>
            <a:r>
              <a:rPr lang="en-US" altLang="ko-KR" sz="1600" dirty="0" smtClean="0">
                <a:latin typeface="+mj-lt"/>
                <a:ea typeface="+mj-ea"/>
                <a:cs typeface="+mj-cs"/>
              </a:rPr>
              <a:t>: </a:t>
            </a:r>
            <a:r>
              <a:rPr lang="ko-KR" altLang="en-US" sz="1600" dirty="0" smtClean="0">
                <a:latin typeface="+mj-lt"/>
                <a:ea typeface="+mj-ea"/>
                <a:cs typeface="+mj-cs"/>
              </a:rPr>
              <a:t>현명아 </a:t>
            </a:r>
            <a:r>
              <a:rPr lang="en-US" altLang="ko-KR" sz="1600" dirty="0" smtClean="0">
                <a:latin typeface="+mj-lt"/>
                <a:ea typeface="+mj-ea"/>
                <a:cs typeface="+mj-cs"/>
              </a:rPr>
              <a:t>– </a:t>
            </a:r>
            <a:r>
              <a:rPr lang="ko-KR" altLang="en-US" sz="1600" dirty="0" smtClean="0">
                <a:latin typeface="+mj-lt"/>
                <a:ea typeface="+mj-ea"/>
                <a:cs typeface="+mj-cs"/>
              </a:rPr>
              <a:t>인도 문화 </a:t>
            </a:r>
            <a:r>
              <a:rPr lang="ko-KR" altLang="en-US" sz="1600" dirty="0" err="1" smtClean="0">
                <a:latin typeface="+mj-lt"/>
                <a:ea typeface="+mj-ea"/>
                <a:cs typeface="+mj-cs"/>
              </a:rPr>
              <a:t>매니아</a:t>
            </a:r>
            <a:r>
              <a:rPr lang="en-US" altLang="ko-KR" sz="1600" dirty="0" smtClean="0">
                <a:latin typeface="+mj-lt"/>
                <a:ea typeface="+mj-ea"/>
                <a:cs typeface="+mj-cs"/>
              </a:rPr>
              <a:t>, IE </a:t>
            </a:r>
            <a:r>
              <a:rPr lang="ko-KR" altLang="en-US" sz="1600" dirty="0" smtClean="0">
                <a:latin typeface="+mj-lt"/>
                <a:ea typeface="+mj-ea"/>
                <a:cs typeface="+mj-cs"/>
              </a:rPr>
              <a:t>랩실 근무 중</a:t>
            </a:r>
            <a:endParaRPr lang="en-US" altLang="ko-KR" sz="1600" dirty="0" smtClean="0">
              <a:latin typeface="+mj-lt"/>
              <a:ea typeface="+mj-ea"/>
              <a:cs typeface="+mj-cs"/>
            </a:endParaRPr>
          </a:p>
          <a:p>
            <a:pPr lvl="0">
              <a:spcBef>
                <a:spcPct val="0"/>
              </a:spcBef>
            </a:pP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
            </a:r>
            <a:b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b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프로그래머</a:t>
            </a: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 </a:t>
            </a:r>
            <a:r>
              <a:rPr kumimoji="0" lang="ko-KR" altLang="en-US" sz="1600" b="0" i="0" u="none" strike="noStrike" kern="1200" cap="none" spc="0" normalizeH="0" baseline="0" noProof="0" dirty="0" smtClean="0">
                <a:ln>
                  <a:noFill/>
                </a:ln>
                <a:solidFill>
                  <a:schemeClr val="tx1"/>
                </a:solidFill>
                <a:effectLst/>
                <a:uLnTx/>
                <a:uFillTx/>
                <a:latin typeface="+mj-lt"/>
                <a:ea typeface="+mj-ea"/>
                <a:cs typeface="+mj-cs"/>
              </a:rPr>
              <a:t>홍경택 </a:t>
            </a:r>
            <a:r>
              <a:rPr lang="en-US" altLang="ko-KR" sz="1600" dirty="0" smtClean="0">
                <a:latin typeface="+mj-lt"/>
                <a:ea typeface="+mj-ea"/>
                <a:cs typeface="+mj-cs"/>
              </a:rPr>
              <a:t>– </a:t>
            </a:r>
            <a:r>
              <a:rPr lang="ko-KR" altLang="en-US" sz="1600" dirty="0" err="1" smtClean="0">
                <a:latin typeface="+mj-lt"/>
                <a:ea typeface="+mj-ea"/>
                <a:cs typeface="+mj-cs"/>
              </a:rPr>
              <a:t>겜플밍</a:t>
            </a:r>
            <a:r>
              <a:rPr lang="ko-KR" altLang="en-US" sz="1600" dirty="0" smtClean="0">
                <a:latin typeface="+mj-lt"/>
                <a:ea typeface="+mj-ea"/>
                <a:cs typeface="+mj-cs"/>
              </a:rPr>
              <a:t> 고수</a:t>
            </a:r>
            <a:r>
              <a:rPr lang="en-US" altLang="ko-KR" sz="1600" dirty="0" smtClean="0">
                <a:latin typeface="+mj-lt"/>
                <a:ea typeface="+mj-ea"/>
                <a:cs typeface="+mj-cs"/>
              </a:rPr>
              <a:t>, </a:t>
            </a:r>
            <a:r>
              <a:rPr lang="en-US" altLang="ko-KR" sz="1600" dirty="0" smtClean="0"/>
              <a:t>IE </a:t>
            </a:r>
            <a:r>
              <a:rPr lang="ko-KR" altLang="en-US" sz="1600" dirty="0" smtClean="0"/>
              <a:t>랩실 근무 중</a:t>
            </a:r>
            <a:endParaRPr kumimoji="0" lang="en-US" altLang="ko-KR" sz="16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lang="en-US" altLang="ko-KR" sz="1600" dirty="0" smtClean="0">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dirty="0" smtClean="0">
                <a:latin typeface="+mj-lt"/>
                <a:ea typeface="+mj-ea"/>
                <a:cs typeface="+mj-cs"/>
              </a:rPr>
              <a:t>아티스트</a:t>
            </a:r>
            <a:r>
              <a:rPr lang="en-US" altLang="ko-KR" sz="1600" dirty="0" smtClean="0">
                <a:latin typeface="+mj-lt"/>
                <a:ea typeface="+mj-ea"/>
                <a:cs typeface="+mj-cs"/>
              </a:rPr>
              <a:t>: </a:t>
            </a:r>
            <a:r>
              <a:rPr lang="ko-KR" altLang="en-US" sz="1600" dirty="0" smtClean="0">
                <a:latin typeface="+mj-lt"/>
                <a:ea typeface="+mj-ea"/>
                <a:cs typeface="+mj-cs"/>
              </a:rPr>
              <a:t>윤병준</a:t>
            </a:r>
            <a:r>
              <a:rPr lang="en-US" altLang="ko-KR" sz="1600" dirty="0" smtClean="0">
                <a:latin typeface="+mj-lt"/>
                <a:ea typeface="+mj-ea"/>
                <a:cs typeface="+mj-cs"/>
              </a:rPr>
              <a:t> </a:t>
            </a:r>
            <a:r>
              <a:rPr lang="en-US" altLang="ko-KR" sz="1600" dirty="0" smtClean="0">
                <a:latin typeface="+mj-lt"/>
                <a:ea typeface="+mj-ea"/>
                <a:cs typeface="+mj-cs"/>
              </a:rPr>
              <a:t>- </a:t>
            </a:r>
            <a:r>
              <a:rPr lang="ko-KR" altLang="en-US" sz="1600" dirty="0" smtClean="0">
                <a:latin typeface="+mj-lt"/>
                <a:ea typeface="+mj-ea"/>
                <a:cs typeface="+mj-cs"/>
              </a:rPr>
              <a:t>현재 게임창조오디션 진행 중</a:t>
            </a:r>
            <a:endParaRPr lang="en-US" altLang="ko-KR" sz="1600" dirty="0" smtClean="0">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sz="1600" dirty="0" smtClean="0">
                <a:latin typeface="+mj-lt"/>
                <a:ea typeface="+mj-ea"/>
                <a:cs typeface="+mj-cs"/>
              </a:rPr>
              <a:t>아티스트</a:t>
            </a:r>
            <a:r>
              <a:rPr lang="en-US" altLang="ko-KR" sz="1600" dirty="0" smtClean="0">
                <a:latin typeface="+mj-lt"/>
                <a:ea typeface="+mj-ea"/>
                <a:cs typeface="+mj-cs"/>
              </a:rPr>
              <a:t>: </a:t>
            </a:r>
            <a:r>
              <a:rPr lang="ko-KR" altLang="en-US" sz="1600" dirty="0" smtClean="0">
                <a:latin typeface="+mj-lt"/>
                <a:ea typeface="+mj-ea"/>
                <a:cs typeface="+mj-cs"/>
              </a:rPr>
              <a:t>김여진</a:t>
            </a:r>
            <a:r>
              <a:rPr lang="en-US" altLang="ko-KR" sz="1600" dirty="0" smtClean="0">
                <a:latin typeface="+mj-lt"/>
                <a:ea typeface="+mj-ea"/>
                <a:cs typeface="+mj-cs"/>
              </a:rPr>
              <a:t>-</a:t>
            </a:r>
            <a:r>
              <a:rPr lang="ko-KR" altLang="en-US" sz="1600" dirty="0" err="1" smtClean="0">
                <a:latin typeface="+mj-lt"/>
                <a:ea typeface="+mj-ea"/>
                <a:cs typeface="+mj-cs"/>
              </a:rPr>
              <a:t>가예린</a:t>
            </a:r>
            <a:r>
              <a:rPr lang="ko-KR" altLang="en-US" sz="1600" dirty="0" smtClean="0">
                <a:latin typeface="+mj-lt"/>
                <a:ea typeface="+mj-ea"/>
                <a:cs typeface="+mj-cs"/>
              </a:rPr>
              <a:t> 동기</a:t>
            </a:r>
            <a:r>
              <a:rPr lang="en-US" altLang="ko-KR" sz="1600" dirty="0" smtClean="0">
                <a:latin typeface="+mj-lt"/>
                <a:ea typeface="+mj-ea"/>
                <a:cs typeface="+mj-cs"/>
              </a:rPr>
              <a:t>, </a:t>
            </a:r>
            <a:r>
              <a:rPr lang="ko-KR" altLang="en-US" sz="1600" dirty="0" smtClean="0">
                <a:latin typeface="+mj-lt"/>
                <a:ea typeface="+mj-ea"/>
                <a:cs typeface="+mj-cs"/>
              </a:rPr>
              <a:t>토끼 키움</a:t>
            </a:r>
            <a:endParaRPr lang="en-US" altLang="ko-KR" sz="1600" dirty="0" smtClean="0">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ko-KR" sz="16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ko-KR" altLang="en-US" sz="1600" dirty="0" err="1" smtClean="0"/>
              <a:t>메니저</a:t>
            </a:r>
            <a:r>
              <a:rPr lang="en-US" altLang="ko-KR" sz="1600" dirty="0" smtClean="0"/>
              <a:t>: </a:t>
            </a:r>
            <a:r>
              <a:rPr lang="ko-KR" altLang="en-US" sz="1600" dirty="0" smtClean="0"/>
              <a:t>이정연 </a:t>
            </a:r>
            <a:r>
              <a:rPr lang="en-US" altLang="ko-KR" sz="1600" dirty="0" smtClean="0"/>
              <a:t>- </a:t>
            </a:r>
            <a:r>
              <a:rPr lang="ko-KR" altLang="en-US" sz="1600" dirty="0" err="1" smtClean="0"/>
              <a:t>코코몽</a:t>
            </a:r>
            <a:r>
              <a:rPr lang="ko-KR" altLang="en-US" sz="1600" dirty="0" smtClean="0"/>
              <a:t> 팬</a:t>
            </a:r>
            <a:r>
              <a:rPr lang="en-US" altLang="ko-KR" sz="1600" dirty="0" smtClean="0"/>
              <a:t>, </a:t>
            </a:r>
            <a:r>
              <a:rPr lang="ko-KR" altLang="en-US" sz="1600" dirty="0" err="1" smtClean="0"/>
              <a:t>핀그램</a:t>
            </a:r>
            <a:r>
              <a:rPr lang="en-US" altLang="ko-KR" sz="1600" dirty="0" smtClean="0"/>
              <a:t>(</a:t>
            </a:r>
            <a:r>
              <a:rPr lang="ko-KR" altLang="en-US" sz="1600" dirty="0" err="1" smtClean="0"/>
              <a:t>큐램</a:t>
            </a:r>
            <a:r>
              <a:rPr lang="en-US" altLang="ko-KR" sz="1600" dirty="0" smtClean="0"/>
              <a:t>) </a:t>
            </a:r>
            <a:r>
              <a:rPr lang="ko-KR" altLang="en-US" sz="1600" dirty="0" smtClean="0"/>
              <a:t>인턴 중</a:t>
            </a:r>
            <a:endParaRPr lang="en-US" altLang="ko-KR" sz="1600" dirty="0" smtClean="0">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ko-KR" sz="1600" b="0" i="0" u="none" strike="noStrike" kern="1200" cap="none" spc="0" normalizeH="0" baseline="0" noProof="0" dirty="0" smtClean="0">
              <a:ln>
                <a:noFill/>
              </a:ln>
              <a:solidFill>
                <a:schemeClr val="tx1"/>
              </a:solidFill>
              <a:effectLst/>
              <a:uLnTx/>
              <a:uFillTx/>
              <a:latin typeface="+mj-lt"/>
              <a:ea typeface="+mj-ea"/>
              <a:cs typeface="+mj-cs"/>
            </a:endParaRPr>
          </a:p>
          <a:p>
            <a:pPr>
              <a:spcBef>
                <a:spcPct val="0"/>
              </a:spcBef>
            </a:pPr>
            <a:r>
              <a:rPr lang="ko-KR" altLang="en-US" sz="1600" dirty="0" err="1" smtClean="0"/>
              <a:t>디렉터</a:t>
            </a:r>
            <a:r>
              <a:rPr lang="en-US" altLang="ko-KR" sz="1600" dirty="0" smtClean="0"/>
              <a:t>, </a:t>
            </a:r>
            <a:r>
              <a:rPr lang="ko-KR" altLang="en-US" sz="1600" dirty="0" smtClean="0"/>
              <a:t>음악</a:t>
            </a:r>
            <a:r>
              <a:rPr lang="en-US" altLang="ko-KR" sz="1600" dirty="0" smtClean="0"/>
              <a:t>: </a:t>
            </a:r>
            <a:r>
              <a:rPr lang="ko-KR" altLang="en-US" sz="1600" dirty="0" smtClean="0"/>
              <a:t>안효원 </a:t>
            </a:r>
            <a:r>
              <a:rPr lang="en-US" altLang="ko-KR" sz="1600" dirty="0" smtClean="0"/>
              <a:t>– </a:t>
            </a:r>
            <a:r>
              <a:rPr lang="ko-KR" altLang="en-US" sz="1600" dirty="0" smtClean="0"/>
              <a:t>아마추어 작곡가 </a:t>
            </a:r>
            <a:r>
              <a:rPr lang="en-US" altLang="ko-KR" sz="1600" dirty="0" err="1" smtClean="0"/>
              <a:t>uPrin</a:t>
            </a:r>
            <a:r>
              <a:rPr lang="en-US" altLang="ko-KR" sz="1600" dirty="0" smtClean="0"/>
              <a:t> </a:t>
            </a:r>
            <a:r>
              <a:rPr lang="ko-KR" altLang="en-US" sz="1600" dirty="0" smtClean="0"/>
              <a:t>활동</a:t>
            </a:r>
            <a:r>
              <a:rPr lang="en-US" altLang="ko-KR" sz="1600" dirty="0" smtClean="0"/>
              <a:t>, </a:t>
            </a:r>
            <a:r>
              <a:rPr lang="ko-KR" altLang="en-US" sz="1600" dirty="0" smtClean="0"/>
              <a:t>현재 군복무 중 </a:t>
            </a:r>
            <a:r>
              <a:rPr lang="en-US" altLang="ko-KR" sz="1600" dirty="0" smtClean="0"/>
              <a:t>(6</a:t>
            </a:r>
            <a:r>
              <a:rPr lang="ko-KR" altLang="en-US" sz="1600" dirty="0" smtClean="0"/>
              <a:t>월 전역</a:t>
            </a:r>
            <a:r>
              <a:rPr lang="en-US" altLang="ko-KR" sz="1600" dirty="0" smtClean="0"/>
              <a:t>) </a:t>
            </a:r>
          </a:p>
          <a:p>
            <a:pPr>
              <a:spcBef>
                <a:spcPct val="0"/>
              </a:spcBef>
            </a:pPr>
            <a:endParaRPr lang="en-US" altLang="ko-KR" sz="1600" dirty="0" smtClean="0"/>
          </a:p>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t/>
            </a:r>
            <a:br>
              <a:rPr kumimoji="0" lang="en-US" altLang="ko-KR" sz="1600" b="0" i="0" u="none" strike="noStrike" kern="1200" cap="none" spc="0" normalizeH="0" baseline="0" noProof="0" dirty="0" smtClean="0">
                <a:ln>
                  <a:noFill/>
                </a:ln>
                <a:solidFill>
                  <a:schemeClr val="tx1"/>
                </a:solidFill>
                <a:effectLst/>
                <a:uLnTx/>
                <a:uFillTx/>
                <a:latin typeface="+mj-lt"/>
                <a:ea typeface="+mj-ea"/>
                <a:cs typeface="+mj-cs"/>
              </a:rPr>
            </a:br>
            <a:endParaRPr kumimoji="0" lang="ko-KR" altLang="en-US" sz="1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51520" y="188640"/>
            <a:ext cx="8496944" cy="1656184"/>
          </a:xfrm>
        </p:spPr>
        <p:txBody>
          <a:bodyPr>
            <a:normAutofit/>
          </a:bodyPr>
          <a:lstStyle/>
          <a:p>
            <a:pPr algn="l"/>
            <a:r>
              <a:rPr lang="ko-KR" altLang="en-US" sz="1600" b="1" dirty="0" smtClean="0"/>
              <a:t>하지만 세계적으로 인정을 받는 외국의 </a:t>
            </a:r>
            <a:r>
              <a:rPr lang="ko-KR" altLang="en-US" sz="1600" b="1" dirty="0" err="1" smtClean="0"/>
              <a:t>인디</a:t>
            </a:r>
            <a:r>
              <a:rPr lang="ko-KR" altLang="en-US" sz="1600" b="1" dirty="0" smtClean="0"/>
              <a:t> 게임 같은 경우는 독특한 아이디어를 장점으로 가지고 있거나 감동적인 스토리 하나 만으로도 사람들에게 높은 평가를 받고 있다</a:t>
            </a:r>
            <a:r>
              <a:rPr lang="en-US" altLang="ko-KR" sz="1600" b="1" dirty="0" smtClean="0"/>
              <a:t>.</a:t>
            </a:r>
            <a:br>
              <a:rPr lang="en-US" altLang="ko-KR" sz="1600" b="1" dirty="0" smtClean="0"/>
            </a:br>
            <a:r>
              <a:rPr lang="en-US" altLang="ko-KR" sz="1600" b="1" dirty="0" smtClean="0"/>
              <a:t/>
            </a:r>
            <a:br>
              <a:rPr lang="en-US" altLang="ko-KR" sz="1600" b="1" dirty="0" smtClean="0"/>
            </a:br>
            <a:r>
              <a:rPr lang="ko-KR" altLang="en-US" sz="1600" b="1" dirty="0" smtClean="0"/>
              <a:t>참고 게임</a:t>
            </a:r>
            <a:r>
              <a:rPr lang="en-US" altLang="ko-KR" sz="1600" b="1" dirty="0" smtClean="0"/>
              <a:t>1: Braid</a:t>
            </a:r>
            <a:br>
              <a:rPr lang="en-US" altLang="ko-KR" sz="1600" b="1" dirty="0" smtClean="0"/>
            </a:br>
            <a:r>
              <a:rPr lang="ko-KR" altLang="en-US" sz="1600" b="1" dirty="0" smtClean="0"/>
              <a:t>참고 게임</a:t>
            </a:r>
            <a:r>
              <a:rPr lang="en-US" altLang="ko-KR" sz="1600" b="1" dirty="0" smtClean="0"/>
              <a:t>2: To the moon</a:t>
            </a:r>
            <a:endParaRPr lang="ko-KR" altLang="en-US" sz="1600" b="1" dirty="0"/>
          </a:p>
        </p:txBody>
      </p:sp>
      <p:pic>
        <p:nvPicPr>
          <p:cNvPr id="4099" name="Picture 3" descr="C:\Users\Co\Desktop\braid_title_new.jpg"/>
          <p:cNvPicPr>
            <a:picLocks noChangeAspect="1" noChangeArrowheads="1"/>
          </p:cNvPicPr>
          <p:nvPr/>
        </p:nvPicPr>
        <p:blipFill>
          <a:blip r:embed="rId2" cstate="print"/>
          <a:srcRect/>
          <a:stretch>
            <a:fillRect/>
          </a:stretch>
        </p:blipFill>
        <p:spPr bwMode="auto">
          <a:xfrm>
            <a:off x="179512" y="1988840"/>
            <a:ext cx="5238750" cy="2943225"/>
          </a:xfrm>
          <a:prstGeom prst="rect">
            <a:avLst/>
          </a:prstGeom>
          <a:noFill/>
        </p:spPr>
      </p:pic>
      <p:pic>
        <p:nvPicPr>
          <p:cNvPr id="4098" name="Picture 2"/>
          <p:cNvPicPr>
            <a:picLocks noChangeAspect="1" noChangeArrowheads="1"/>
          </p:cNvPicPr>
          <p:nvPr/>
        </p:nvPicPr>
        <p:blipFill>
          <a:blip r:embed="rId3" cstate="print"/>
          <a:srcRect/>
          <a:stretch>
            <a:fillRect/>
          </a:stretch>
        </p:blipFill>
        <p:spPr bwMode="auto">
          <a:xfrm>
            <a:off x="4139952" y="2836937"/>
            <a:ext cx="4685309" cy="4021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51520" y="188640"/>
            <a:ext cx="8208912" cy="3456384"/>
          </a:xfrm>
        </p:spPr>
        <p:txBody>
          <a:bodyPr>
            <a:normAutofit/>
          </a:bodyPr>
          <a:lstStyle/>
          <a:p>
            <a:pPr algn="l"/>
            <a:r>
              <a:rPr lang="ko-KR" altLang="en-US" sz="1600" b="1" dirty="0" smtClean="0"/>
              <a:t>독특한 아이디어</a:t>
            </a:r>
            <a:r>
              <a:rPr lang="en-US" altLang="ko-KR" sz="1600" b="1" dirty="0" smtClean="0"/>
              <a:t/>
            </a:r>
            <a:br>
              <a:rPr lang="en-US" altLang="ko-KR" sz="1600" b="1" dirty="0" smtClean="0"/>
            </a:br>
            <a:r>
              <a:rPr lang="ko-KR" altLang="en-US" sz="1600" b="1" dirty="0" smtClean="0"/>
              <a:t>감동적인 스토리</a:t>
            </a:r>
            <a:r>
              <a:rPr lang="en-US" altLang="ko-KR" sz="1600" b="1" dirty="0" smtClean="0"/>
              <a:t/>
            </a:r>
            <a:br>
              <a:rPr lang="en-US" altLang="ko-KR" sz="1600" b="1" dirty="0" smtClean="0"/>
            </a:br>
            <a:r>
              <a:rPr lang="ko-KR" altLang="en-US" sz="1600" b="1" dirty="0" smtClean="0"/>
              <a:t>흥미가 가는 </a:t>
            </a:r>
            <a:r>
              <a:rPr lang="ko-KR" altLang="en-US" sz="1600" b="1" dirty="0" err="1" smtClean="0"/>
              <a:t>컨셉</a:t>
            </a:r>
            <a:r>
              <a:rPr lang="ko-KR" altLang="en-US" sz="1600" b="1" dirty="0" smtClean="0"/>
              <a:t> </a:t>
            </a:r>
            <a:r>
              <a:rPr lang="en-US" altLang="ko-KR" sz="1600" b="1" dirty="0" smtClean="0"/>
              <a:t/>
            </a:r>
            <a:br>
              <a:rPr lang="en-US" altLang="ko-KR" sz="1600" b="1" dirty="0" smtClean="0"/>
            </a:br>
            <a:r>
              <a:rPr lang="en-US" altLang="ko-KR" sz="1600" b="1" dirty="0" smtClean="0"/>
              <a:t/>
            </a:r>
            <a:br>
              <a:rPr lang="en-US" altLang="ko-KR" sz="1600" b="1" dirty="0" smtClean="0"/>
            </a:br>
            <a:r>
              <a:rPr lang="ko-KR" altLang="en-US" sz="1600" b="1" dirty="0" smtClean="0"/>
              <a:t>이 세 가지가 충족되는 인디 게임을 개발 하려고 한다</a:t>
            </a:r>
            <a:r>
              <a:rPr lang="en-US" altLang="ko-KR" sz="1600" b="1" dirty="0" smtClean="0"/>
              <a:t>.</a:t>
            </a:r>
            <a:br>
              <a:rPr lang="en-US" altLang="ko-KR" sz="1600" b="1" dirty="0" smtClean="0"/>
            </a:br>
            <a:r>
              <a:rPr lang="en-US" altLang="ko-KR" sz="1600" b="1" dirty="0" smtClean="0"/>
              <a:t/>
            </a:r>
            <a:br>
              <a:rPr lang="en-US" altLang="ko-KR" sz="1600" b="1" dirty="0" smtClean="0"/>
            </a:br>
            <a:r>
              <a:rPr lang="ko-KR" altLang="en-US" sz="1600" b="1" dirty="0" smtClean="0"/>
              <a:t>아이디어</a:t>
            </a:r>
            <a:r>
              <a:rPr lang="en-US" altLang="ko-KR" sz="1600" b="1" dirty="0" smtClean="0"/>
              <a:t>: Braid - </a:t>
            </a:r>
            <a:r>
              <a:rPr lang="ko-KR" altLang="en-US" sz="1600" b="1" dirty="0" smtClean="0"/>
              <a:t>시간 조절</a:t>
            </a:r>
            <a:r>
              <a:rPr lang="en-US" altLang="ko-KR" sz="1600" b="1" dirty="0" smtClean="0"/>
              <a:t/>
            </a:r>
            <a:br>
              <a:rPr lang="en-US" altLang="ko-KR" sz="1600" b="1" dirty="0" smtClean="0"/>
            </a:br>
            <a:r>
              <a:rPr lang="ko-KR" altLang="en-US" sz="1600" b="1" dirty="0" smtClean="0"/>
              <a:t>스토리</a:t>
            </a:r>
            <a:r>
              <a:rPr lang="en-US" altLang="ko-KR" sz="1600" b="1" dirty="0" smtClean="0"/>
              <a:t>: </a:t>
            </a:r>
            <a:r>
              <a:rPr lang="ko-KR" altLang="en-US" sz="1600" b="1" dirty="0" err="1" smtClean="0"/>
              <a:t>인셉션</a:t>
            </a:r>
            <a:r>
              <a:rPr lang="ko-KR" altLang="en-US" sz="1600" b="1" dirty="0" smtClean="0"/>
              <a:t> </a:t>
            </a:r>
            <a:r>
              <a:rPr lang="en-US" altLang="ko-KR" sz="1600" b="1" dirty="0" smtClean="0"/>
              <a:t>– </a:t>
            </a:r>
            <a:r>
              <a:rPr lang="ko-KR" altLang="en-US" sz="1600" b="1" dirty="0" smtClean="0"/>
              <a:t>잠입 판타지</a:t>
            </a:r>
            <a:r>
              <a:rPr lang="en-US" altLang="ko-KR" sz="1600" b="1" dirty="0" smtClean="0"/>
              <a:t/>
            </a:r>
            <a:br>
              <a:rPr lang="en-US" altLang="ko-KR" sz="1600" b="1" dirty="0" smtClean="0"/>
            </a:br>
            <a:r>
              <a:rPr lang="ko-KR" altLang="en-US" sz="1600" b="1" dirty="0" smtClean="0"/>
              <a:t>소재</a:t>
            </a:r>
            <a:r>
              <a:rPr lang="en-US" altLang="ko-KR" sz="1600" b="1" dirty="0" smtClean="0"/>
              <a:t>: </a:t>
            </a:r>
            <a:r>
              <a:rPr lang="ko-KR" altLang="en-US" sz="1600" b="1" dirty="0" err="1" smtClean="0"/>
              <a:t>아나스타샤</a:t>
            </a:r>
            <a:r>
              <a:rPr lang="ko-KR" altLang="en-US" sz="1600" b="1" dirty="0" smtClean="0"/>
              <a:t> </a:t>
            </a:r>
            <a:r>
              <a:rPr lang="en-US" altLang="ko-KR" sz="1600" b="1" dirty="0" smtClean="0"/>
              <a:t/>
            </a:r>
            <a:br>
              <a:rPr lang="en-US" altLang="ko-KR" sz="1600" b="1" dirty="0" smtClean="0"/>
            </a:br>
            <a:r>
              <a:rPr lang="ko-KR" altLang="en-US" sz="1600" b="1" dirty="0" err="1" smtClean="0"/>
              <a:t>인디</a:t>
            </a:r>
            <a:r>
              <a:rPr lang="ko-KR" altLang="en-US" sz="1600" b="1" dirty="0" smtClean="0"/>
              <a:t> 게임 분위기</a:t>
            </a:r>
            <a:r>
              <a:rPr lang="en-US" altLang="ko-KR" sz="1600" b="1" dirty="0" smtClean="0"/>
              <a:t>: </a:t>
            </a:r>
            <a:r>
              <a:rPr lang="ko-KR" altLang="en-US" sz="1600" b="1" dirty="0" smtClean="0"/>
              <a:t>트랜지스터 </a:t>
            </a:r>
            <a:r>
              <a:rPr lang="en-US" altLang="ko-KR" sz="1600" b="1" dirty="0" smtClean="0"/>
              <a:t>– </a:t>
            </a:r>
            <a:r>
              <a:rPr lang="ko-KR" altLang="en-US" sz="1600" b="1" dirty="0" smtClean="0"/>
              <a:t>멋진 그래픽과 음악</a:t>
            </a:r>
            <a:endParaRPr lang="ko-KR" altLang="en-US" sz="1600" b="1" dirty="0"/>
          </a:p>
        </p:txBody>
      </p:sp>
      <p:sp>
        <p:nvSpPr>
          <p:cNvPr id="5" name="제목 1"/>
          <p:cNvSpPr txBox="1">
            <a:spLocks/>
          </p:cNvSpPr>
          <p:nvPr/>
        </p:nvSpPr>
        <p:spPr>
          <a:xfrm>
            <a:off x="539552" y="4221088"/>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4400" b="0" i="0" u="none" strike="noStrike" kern="1200" cap="none" spc="0" normalizeH="0" baseline="0" noProof="0" dirty="0" smtClean="0">
                <a:ln>
                  <a:noFill/>
                </a:ln>
                <a:solidFill>
                  <a:schemeClr val="tx1"/>
                </a:solidFill>
                <a:effectLst/>
                <a:uLnTx/>
                <a:uFillTx/>
                <a:latin typeface="+mj-lt"/>
                <a:ea typeface="+mj-ea"/>
                <a:cs typeface="+mj-cs"/>
              </a:rPr>
              <a:t>가제</a:t>
            </a:r>
            <a:r>
              <a:rPr kumimoji="0" lang="en-US" altLang="ko-KR" sz="4400" b="0" i="0" u="none" strike="noStrike" kern="1200" cap="none" spc="0" normalizeH="0" baseline="0" noProof="0" dirty="0" smtClean="0">
                <a:ln>
                  <a:noFill/>
                </a:ln>
                <a:solidFill>
                  <a:schemeClr val="tx1"/>
                </a:solidFill>
                <a:effectLst/>
                <a:uLnTx/>
                <a:uFillTx/>
                <a:latin typeface="+mj-lt"/>
                <a:ea typeface="+mj-ea"/>
                <a:cs typeface="+mj-cs"/>
              </a:rPr>
              <a:t>: </a:t>
            </a:r>
            <a:r>
              <a:rPr kumimoji="0" lang="ko-KR" altLang="en-US" sz="4400" b="0" i="0" u="none" strike="noStrike" kern="1200" cap="none" spc="0" normalizeH="0" baseline="0" noProof="0" dirty="0" smtClean="0">
                <a:ln>
                  <a:noFill/>
                </a:ln>
                <a:solidFill>
                  <a:schemeClr val="tx1"/>
                </a:solidFill>
                <a:effectLst/>
                <a:uLnTx/>
                <a:uFillTx/>
                <a:latin typeface="+mj-lt"/>
                <a:ea typeface="+mj-ea"/>
                <a:cs typeface="+mj-cs"/>
              </a:rPr>
              <a:t>프로젝트 </a:t>
            </a:r>
            <a:r>
              <a:rPr kumimoji="0" lang="ko-KR" altLang="en-US" sz="4400" b="0" i="0" u="none" strike="noStrike" kern="1200" cap="none" spc="0" normalizeH="0" baseline="0" noProof="0" dirty="0" err="1" smtClean="0">
                <a:ln>
                  <a:noFill/>
                </a:ln>
                <a:solidFill>
                  <a:schemeClr val="tx1"/>
                </a:solidFill>
                <a:effectLst/>
                <a:uLnTx/>
                <a:uFillTx/>
                <a:latin typeface="+mj-lt"/>
                <a:ea typeface="+mj-ea"/>
                <a:cs typeface="+mj-cs"/>
              </a:rPr>
              <a:t>아나스타샤</a:t>
            </a:r>
            <a:endParaRPr kumimoji="0" lang="ko-KR"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51520" y="188640"/>
            <a:ext cx="8208912" cy="1944216"/>
          </a:xfrm>
        </p:spPr>
        <p:txBody>
          <a:bodyPr>
            <a:normAutofit/>
          </a:bodyPr>
          <a:lstStyle/>
          <a:p>
            <a:pPr algn="l"/>
            <a:r>
              <a:rPr lang="ko-KR" altLang="en-US" sz="1600" b="1" dirty="0" smtClean="0"/>
              <a:t>아이디어</a:t>
            </a:r>
            <a:r>
              <a:rPr lang="en-US" altLang="ko-KR" sz="1600" b="1" dirty="0" smtClean="0"/>
              <a:t>: Braid - </a:t>
            </a:r>
            <a:r>
              <a:rPr lang="ko-KR" altLang="en-US" sz="1600" b="1" dirty="0" smtClean="0"/>
              <a:t>시간 조절</a:t>
            </a:r>
            <a:r>
              <a:rPr lang="en-US" altLang="ko-KR" sz="1600" b="1" dirty="0" smtClean="0"/>
              <a:t/>
            </a:r>
            <a:br>
              <a:rPr lang="en-US" altLang="ko-KR" sz="1600" b="1" dirty="0" smtClean="0"/>
            </a:br>
            <a:r>
              <a:rPr lang="en-US" altLang="ko-KR" sz="1600" b="1" dirty="0" smtClean="0"/>
              <a:t/>
            </a:r>
            <a:br>
              <a:rPr lang="en-US" altLang="ko-KR" sz="1600" b="1" dirty="0" smtClean="0"/>
            </a:br>
            <a:r>
              <a:rPr lang="ko-KR" altLang="en-US" sz="1600" b="1" dirty="0" err="1" smtClean="0"/>
              <a:t>인디게임의</a:t>
            </a:r>
            <a:r>
              <a:rPr lang="ko-KR" altLang="en-US" sz="1600" b="1" dirty="0" smtClean="0"/>
              <a:t> 전설이라고 불리는 게임</a:t>
            </a:r>
            <a:r>
              <a:rPr lang="en-US" altLang="ko-KR" sz="1600" b="1" dirty="0" smtClean="0"/>
              <a:t/>
            </a:r>
            <a:br>
              <a:rPr lang="en-US" altLang="ko-KR" sz="1600" b="1" dirty="0" smtClean="0"/>
            </a:br>
            <a:r>
              <a:rPr lang="ko-KR" altLang="en-US" sz="1600" b="1" dirty="0" smtClean="0"/>
              <a:t>시간 조절이라는 독특한 아이디어를 사용한 퍼즐 게임이며 난해한 스토리에도 불구하고 </a:t>
            </a:r>
            <a:r>
              <a:rPr lang="ko-KR" altLang="en-US" sz="1600" b="1" dirty="0" err="1" smtClean="0"/>
              <a:t>인디</a:t>
            </a:r>
            <a:r>
              <a:rPr lang="ko-KR" altLang="en-US" sz="1600" b="1" dirty="0" smtClean="0"/>
              <a:t> 게임 역사상 유례 없는 높은 평가를 받았다</a:t>
            </a:r>
            <a:r>
              <a:rPr lang="en-US" altLang="ko-KR" sz="1600" b="1" dirty="0" smtClean="0"/>
              <a:t>.</a:t>
            </a:r>
            <a:r>
              <a:rPr lang="ko-KR" altLang="en-US" sz="1600" b="1" dirty="0" smtClean="0"/>
              <a:t> </a:t>
            </a:r>
            <a:r>
              <a:rPr lang="en-US" altLang="ko-KR" sz="1600" b="1" dirty="0" smtClean="0"/>
              <a:t/>
            </a:r>
            <a:br>
              <a:rPr lang="en-US" altLang="ko-KR" sz="1600" b="1" dirty="0" smtClean="0"/>
            </a:br>
            <a:endParaRPr lang="ko-KR" altLang="en-US" sz="1600" b="1" dirty="0"/>
          </a:p>
        </p:txBody>
      </p:sp>
      <p:pic>
        <p:nvPicPr>
          <p:cNvPr id="2" name="Braid Trailer - YouTube (720p).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701824" y="2132856"/>
            <a:ext cx="7308304" cy="411092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51520" y="188640"/>
            <a:ext cx="8208912" cy="1944216"/>
          </a:xfrm>
        </p:spPr>
        <p:txBody>
          <a:bodyPr>
            <a:normAutofit/>
          </a:bodyPr>
          <a:lstStyle/>
          <a:p>
            <a:pPr algn="l"/>
            <a:r>
              <a:rPr lang="ko-KR" altLang="en-US" sz="1600" b="1" dirty="0" smtClean="0"/>
              <a:t>소재</a:t>
            </a:r>
            <a:r>
              <a:rPr lang="en-US" altLang="ko-KR" sz="1600" b="1" dirty="0" smtClean="0"/>
              <a:t>: </a:t>
            </a:r>
            <a:r>
              <a:rPr lang="ko-KR" altLang="en-US" sz="1600" b="1" dirty="0" err="1" smtClean="0"/>
              <a:t>아나스타샤</a:t>
            </a:r>
            <a:r>
              <a:rPr lang="en-US" altLang="ko-KR" sz="1600" b="1" dirty="0" smtClean="0"/>
              <a:t> </a:t>
            </a:r>
            <a:br>
              <a:rPr lang="en-US" altLang="ko-KR" sz="1600" b="1" dirty="0" smtClean="0"/>
            </a:br>
            <a:r>
              <a:rPr lang="en-US" altLang="ko-KR" sz="1600" b="1" dirty="0" smtClean="0"/>
              <a:t/>
            </a:r>
            <a:br>
              <a:rPr lang="en-US" altLang="ko-KR" sz="1600" b="1" dirty="0" smtClean="0"/>
            </a:br>
            <a:r>
              <a:rPr lang="en-US" altLang="ko-KR" sz="1600" b="1" dirty="0" smtClean="0"/>
              <a:t> 20</a:t>
            </a:r>
            <a:r>
              <a:rPr lang="ko-KR" altLang="en-US" sz="1600" b="1" dirty="0" smtClean="0"/>
              <a:t>세기 </a:t>
            </a:r>
            <a:r>
              <a:rPr lang="en-US" altLang="ko-KR" sz="1600" b="1" dirty="0" smtClean="0"/>
              <a:t>Fox </a:t>
            </a:r>
            <a:r>
              <a:rPr lang="ko-KR" altLang="en-US" sz="1600" b="1" dirty="0" smtClean="0"/>
              <a:t>사에서 디즈니를 이기기 위해 만든 </a:t>
            </a:r>
            <a:r>
              <a:rPr lang="en-US" altLang="ko-KR" sz="1600" b="1" dirty="0" smtClean="0"/>
              <a:t>FOX </a:t>
            </a:r>
            <a:r>
              <a:rPr lang="ko-KR" altLang="en-US" sz="1600" b="1" dirty="0" smtClean="0"/>
              <a:t>의 최초이자 마지막 애니메이션</a:t>
            </a:r>
            <a:r>
              <a:rPr lang="en-US" altLang="ko-KR" sz="1600" b="1" dirty="0" smtClean="0"/>
              <a:t/>
            </a:r>
            <a:br>
              <a:rPr lang="en-US" altLang="ko-KR" sz="1600" b="1" dirty="0" smtClean="0"/>
            </a:br>
            <a:r>
              <a:rPr lang="ko-KR" altLang="en-US" sz="1600" b="1" dirty="0" smtClean="0"/>
              <a:t>높은 </a:t>
            </a:r>
            <a:r>
              <a:rPr lang="ko-KR" altLang="en-US" sz="1600" b="1" dirty="0" err="1" smtClean="0"/>
              <a:t>퀄리티에도</a:t>
            </a:r>
            <a:r>
              <a:rPr lang="ko-KR" altLang="en-US" sz="1600" b="1" dirty="0" smtClean="0"/>
              <a:t> 불구하고 너무 평범한 내용 때문에 흥행에 실패</a:t>
            </a:r>
            <a:r>
              <a:rPr lang="en-US" altLang="ko-KR" sz="1600" b="1" dirty="0" smtClean="0"/>
              <a:t/>
            </a:r>
            <a:br>
              <a:rPr lang="en-US" altLang="ko-KR" sz="1600" b="1" dirty="0" smtClean="0"/>
            </a:br>
            <a:r>
              <a:rPr lang="en-US" altLang="ko-KR" sz="1600" b="1" dirty="0" smtClean="0"/>
              <a:t/>
            </a:r>
            <a:br>
              <a:rPr lang="en-US" altLang="ko-KR" sz="1600" b="1" dirty="0" smtClean="0"/>
            </a:br>
            <a:r>
              <a:rPr lang="ko-KR" altLang="en-US" sz="1600" b="1" dirty="0" err="1" smtClean="0"/>
              <a:t>아나스타샤라는</a:t>
            </a:r>
            <a:r>
              <a:rPr lang="ko-KR" altLang="en-US" sz="1600" b="1" dirty="0" smtClean="0"/>
              <a:t> 소재는 사람들의 기억 속에서 잊혀진 상태</a:t>
            </a:r>
            <a:r>
              <a:rPr lang="en-US" altLang="ko-KR" sz="1600" b="1" dirty="0" smtClean="0"/>
              <a:t>.</a:t>
            </a:r>
            <a:endParaRPr lang="ko-KR" altLang="en-US" sz="1600" b="1" dirty="0"/>
          </a:p>
        </p:txBody>
      </p:sp>
      <p:pic>
        <p:nvPicPr>
          <p:cNvPr id="3" name="Picture 2" descr="C:\Users\Co\Desktop\hqdefault.jpg"/>
          <p:cNvPicPr>
            <a:picLocks noChangeAspect="1" noChangeArrowheads="1"/>
          </p:cNvPicPr>
          <p:nvPr/>
        </p:nvPicPr>
        <p:blipFill>
          <a:blip r:embed="rId2" cstate="print"/>
          <a:srcRect/>
          <a:stretch>
            <a:fillRect/>
          </a:stretch>
        </p:blipFill>
        <p:spPr bwMode="auto">
          <a:xfrm>
            <a:off x="539552" y="2276872"/>
            <a:ext cx="5616624" cy="4212468"/>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51520" y="188640"/>
            <a:ext cx="8208912" cy="1944216"/>
          </a:xfrm>
        </p:spPr>
        <p:txBody>
          <a:bodyPr>
            <a:normAutofit/>
          </a:bodyPr>
          <a:lstStyle/>
          <a:p>
            <a:pPr algn="l"/>
            <a:r>
              <a:rPr lang="ko-KR" altLang="en-US" sz="1600" b="1" dirty="0" err="1" smtClean="0"/>
              <a:t>인디</a:t>
            </a:r>
            <a:r>
              <a:rPr lang="ko-KR" altLang="en-US" sz="1600" b="1" dirty="0" smtClean="0"/>
              <a:t> 게임 분위기</a:t>
            </a:r>
            <a:r>
              <a:rPr lang="en-US" altLang="ko-KR" sz="1600" b="1" dirty="0" smtClean="0"/>
              <a:t>: </a:t>
            </a:r>
            <a:r>
              <a:rPr lang="ko-KR" altLang="en-US" sz="1600" b="1" dirty="0" smtClean="0"/>
              <a:t>트랜지스터 </a:t>
            </a:r>
            <a:r>
              <a:rPr lang="en-US" altLang="ko-KR" sz="1600" b="1" dirty="0" smtClean="0"/>
              <a:t>– </a:t>
            </a:r>
            <a:r>
              <a:rPr lang="ko-KR" altLang="en-US" sz="1600" b="1" dirty="0" smtClean="0"/>
              <a:t>멋진 그래픽과 음악 </a:t>
            </a:r>
            <a:r>
              <a:rPr lang="en-US" altLang="ko-KR" sz="1600" b="1" dirty="0" smtClean="0"/>
              <a:t/>
            </a:r>
            <a:br>
              <a:rPr lang="en-US" altLang="ko-KR" sz="1600" b="1" dirty="0" smtClean="0"/>
            </a:br>
            <a:r>
              <a:rPr lang="en-US" altLang="ko-KR" sz="1600" b="1" dirty="0" smtClean="0"/>
              <a:t/>
            </a:r>
            <a:br>
              <a:rPr lang="en-US" altLang="ko-KR" sz="1600" b="1" dirty="0" smtClean="0"/>
            </a:br>
            <a:r>
              <a:rPr lang="en-US" altLang="ko-KR" sz="1600" b="1" dirty="0" smtClean="0"/>
              <a:t> </a:t>
            </a:r>
            <a:r>
              <a:rPr lang="ko-KR" altLang="en-US" sz="1600" b="1" dirty="0" smtClean="0"/>
              <a:t>멋진 게임 아트와 음악으로 큰 인기를 끈 </a:t>
            </a:r>
            <a:r>
              <a:rPr lang="ko-KR" altLang="en-US" sz="1600" b="1" dirty="0" err="1" smtClean="0"/>
              <a:t>인디</a:t>
            </a:r>
            <a:r>
              <a:rPr lang="ko-KR" altLang="en-US" sz="1600" b="1" dirty="0" smtClean="0"/>
              <a:t> 게임 </a:t>
            </a:r>
            <a:r>
              <a:rPr lang="en-US" altLang="ko-KR" sz="1600" b="1" dirty="0" smtClean="0"/>
              <a:t/>
            </a:r>
            <a:br>
              <a:rPr lang="en-US" altLang="ko-KR" sz="1600" b="1" dirty="0" smtClean="0"/>
            </a:br>
            <a:r>
              <a:rPr lang="ko-KR" altLang="en-US" sz="1600" b="1" dirty="0" smtClean="0"/>
              <a:t>스토리는 좀 빈약하다는 평가가 있었음에도 많은 판매량을 달성했다</a:t>
            </a:r>
            <a:r>
              <a:rPr lang="en-US" altLang="ko-KR" sz="1600" b="1" dirty="0" smtClean="0"/>
              <a:t>.</a:t>
            </a:r>
            <a:r>
              <a:rPr lang="ko-KR" altLang="en-US" sz="1600" b="1" dirty="0" smtClean="0"/>
              <a:t> </a:t>
            </a:r>
            <a:endParaRPr lang="ko-KR" altLang="en-US" sz="1600" b="1" dirty="0"/>
          </a:p>
        </p:txBody>
      </p:sp>
      <p:pic>
        <p:nvPicPr>
          <p:cNvPr id="2" name="Transistor - Launch Trailer - YouTube (720p).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276647" y="2110011"/>
            <a:ext cx="7380312" cy="415142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51520" y="188640"/>
            <a:ext cx="8496944" cy="2304256"/>
          </a:xfrm>
        </p:spPr>
        <p:txBody>
          <a:bodyPr>
            <a:normAutofit/>
          </a:bodyPr>
          <a:lstStyle/>
          <a:p>
            <a:pPr algn="l"/>
            <a:r>
              <a:rPr lang="ko-KR" altLang="en-US" sz="1600" b="1" dirty="0" smtClean="0"/>
              <a:t>게임 </a:t>
            </a:r>
            <a:r>
              <a:rPr lang="ko-KR" altLang="en-US" sz="1600" b="1" dirty="0" err="1" smtClean="0"/>
              <a:t>컨셉</a:t>
            </a:r>
            <a:r>
              <a:rPr lang="en-US" altLang="ko-KR" sz="1600" dirty="0" smtClean="0"/>
              <a:t>: </a:t>
            </a:r>
            <a:r>
              <a:rPr lang="ko-KR" altLang="en-US" sz="1600" dirty="0" smtClean="0"/>
              <a:t>시간을 조절하는 잠입 퍼즐 게임</a:t>
            </a:r>
            <a:r>
              <a:rPr lang="en-US" altLang="ko-KR" sz="1600" dirty="0" smtClean="0"/>
              <a:t/>
            </a:r>
            <a:br>
              <a:rPr lang="en-US" altLang="ko-KR" sz="1600" dirty="0" smtClean="0"/>
            </a:br>
            <a:r>
              <a:rPr lang="ko-KR" altLang="en-US" sz="1600" dirty="0" smtClean="0"/>
              <a:t>플랫폼</a:t>
            </a:r>
            <a:r>
              <a:rPr lang="en-US" altLang="ko-KR" sz="1600" dirty="0" smtClean="0"/>
              <a:t>: PC</a:t>
            </a:r>
            <a:br>
              <a:rPr lang="en-US" altLang="ko-KR" sz="1600" dirty="0" smtClean="0"/>
            </a:br>
            <a:r>
              <a:rPr lang="ko-KR" altLang="en-US" sz="1600" dirty="0" smtClean="0"/>
              <a:t>출시 목표</a:t>
            </a:r>
            <a:r>
              <a:rPr lang="en-US" altLang="ko-KR" sz="1600" dirty="0" smtClean="0"/>
              <a:t>: </a:t>
            </a:r>
            <a:r>
              <a:rPr lang="ko-KR" altLang="en-US" sz="1600" dirty="0" smtClean="0"/>
              <a:t>스팀</a:t>
            </a:r>
            <a:r>
              <a:rPr lang="en-US" altLang="ko-KR" sz="1600" dirty="0" smtClean="0"/>
              <a:t/>
            </a:r>
            <a:br>
              <a:rPr lang="en-US" altLang="ko-KR" sz="1600" dirty="0" smtClean="0"/>
            </a:br>
            <a:r>
              <a:rPr lang="ko-KR" altLang="en-US" sz="1600" dirty="0" smtClean="0"/>
              <a:t>엔진</a:t>
            </a:r>
            <a:r>
              <a:rPr lang="en-US" altLang="ko-KR" sz="1600" dirty="0" smtClean="0"/>
              <a:t>: </a:t>
            </a:r>
            <a:r>
              <a:rPr lang="ko-KR" altLang="en-US" sz="1600" dirty="0" err="1" smtClean="0"/>
              <a:t>유니티</a:t>
            </a:r>
            <a:r>
              <a:rPr lang="en-US" altLang="ko-KR" sz="1600" dirty="0" smtClean="0"/>
              <a:t/>
            </a:r>
            <a:br>
              <a:rPr lang="en-US" altLang="ko-KR" sz="1600" dirty="0" smtClean="0"/>
            </a:br>
            <a:r>
              <a:rPr lang="ko-KR" altLang="en-US" sz="1600" dirty="0" smtClean="0"/>
              <a:t>시간 조절 </a:t>
            </a:r>
            <a:r>
              <a:rPr lang="ko-KR" altLang="en-US" sz="1600" dirty="0" err="1" smtClean="0"/>
              <a:t>에셋</a:t>
            </a:r>
            <a:r>
              <a:rPr lang="en-US" altLang="ko-KR" sz="1600" dirty="0" smtClean="0"/>
              <a:t>: </a:t>
            </a:r>
            <a:r>
              <a:rPr lang="ko-KR" altLang="en-US" sz="1600" dirty="0" smtClean="0"/>
              <a:t>크로노스 </a:t>
            </a:r>
            <a:r>
              <a:rPr lang="en-US" altLang="ko-KR" sz="1600" dirty="0" smtClean="0"/>
              <a:t/>
            </a:r>
            <a:br>
              <a:rPr lang="en-US" altLang="ko-KR" sz="1600" dirty="0" smtClean="0"/>
            </a:br>
            <a:r>
              <a:rPr lang="en-US" altLang="ko-KR" sz="1600" dirty="0" smtClean="0"/>
              <a:t/>
            </a:r>
            <a:br>
              <a:rPr lang="en-US" altLang="ko-KR" sz="1600" dirty="0" smtClean="0"/>
            </a:br>
            <a:r>
              <a:rPr lang="en-US" altLang="ko-KR" sz="1600" dirty="0" smtClean="0"/>
              <a:t>https://www.assetstore.unity3d.com/kr/#!/content/31225</a:t>
            </a:r>
            <a:endParaRPr lang="ko-KR" altLang="en-US" sz="1600" dirty="0"/>
          </a:p>
        </p:txBody>
      </p:sp>
      <p:pic>
        <p:nvPicPr>
          <p:cNvPr id="2" name="Chronos - Time Control for Unity - YouTube (720p).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286941" y="2503190"/>
            <a:ext cx="6894468" cy="387813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179512" y="404664"/>
            <a:ext cx="8496944" cy="1440160"/>
          </a:xfrm>
        </p:spPr>
        <p:txBody>
          <a:bodyPr>
            <a:normAutofit fontScale="90000"/>
          </a:bodyPr>
          <a:lstStyle/>
          <a:p>
            <a:pPr algn="l"/>
            <a:r>
              <a:rPr lang="ko-KR" altLang="en-US" sz="1600" b="1" dirty="0" smtClean="0"/>
              <a:t>게임 개요</a:t>
            </a:r>
            <a:r>
              <a:rPr lang="en-US" altLang="ko-KR" sz="1600" dirty="0" smtClean="0"/>
              <a:t/>
            </a:r>
            <a:br>
              <a:rPr lang="en-US" altLang="ko-KR" sz="1600" dirty="0" smtClean="0"/>
            </a:br>
            <a:r>
              <a:rPr lang="ko-KR" altLang="en-US" sz="1600" dirty="0" smtClean="0"/>
              <a:t>세 명의 캐릭터를 조종하여 잠입을 하여 임무를 완수하는 게임</a:t>
            </a:r>
            <a:r>
              <a:rPr lang="en-US" altLang="ko-KR" sz="1600" dirty="0" smtClean="0"/>
              <a:t/>
            </a:r>
            <a:br>
              <a:rPr lang="en-US" altLang="ko-KR" sz="1600" dirty="0" smtClean="0"/>
            </a:br>
            <a:r>
              <a:rPr lang="ko-KR" altLang="en-US" sz="1600" dirty="0" smtClean="0"/>
              <a:t>세 명은 각각 역할과 능력이 다르며 이를 잘 활용하여</a:t>
            </a:r>
            <a:r>
              <a:rPr lang="en-US" altLang="ko-KR" sz="1600" dirty="0" smtClean="0"/>
              <a:t/>
            </a:r>
            <a:br>
              <a:rPr lang="en-US" altLang="ko-KR" sz="1600" dirty="0" smtClean="0"/>
            </a:br>
            <a:r>
              <a:rPr lang="ko-KR" altLang="en-US" sz="1600" dirty="0" smtClean="0"/>
              <a:t>퍼즐처럼 되어있는 스테이지를 시간 조절이라는 </a:t>
            </a:r>
            <a:r>
              <a:rPr lang="ko-KR" altLang="en-US" sz="1600" dirty="0" err="1" smtClean="0"/>
              <a:t>스킬을</a:t>
            </a:r>
            <a:r>
              <a:rPr lang="ko-KR" altLang="en-US" sz="1600" dirty="0" smtClean="0"/>
              <a:t> 사용하여 진행 </a:t>
            </a:r>
            <a:r>
              <a:rPr lang="ko-KR" altLang="en-US" sz="1600" dirty="0" err="1" smtClean="0"/>
              <a:t>해야한다</a:t>
            </a:r>
            <a:r>
              <a:rPr lang="en-US" altLang="ko-KR" sz="1600" dirty="0" smtClean="0"/>
              <a:t>.</a:t>
            </a:r>
            <a:br>
              <a:rPr lang="en-US" altLang="ko-KR" sz="1600" dirty="0" smtClean="0"/>
            </a:br>
            <a:r>
              <a:rPr lang="en-US" altLang="ko-KR" sz="1600" dirty="0"/>
              <a:t/>
            </a:r>
            <a:br>
              <a:rPr lang="en-US" altLang="ko-KR" sz="1600" dirty="0"/>
            </a:br>
            <a:r>
              <a:rPr lang="ko-KR" altLang="en-US" sz="1600" dirty="0" smtClean="0"/>
              <a:t>시점</a:t>
            </a:r>
            <a:r>
              <a:rPr lang="en-US" altLang="ko-KR" sz="1600" dirty="0" smtClean="0"/>
              <a:t>: </a:t>
            </a:r>
            <a:r>
              <a:rPr lang="ko-KR" altLang="en-US" sz="1600" dirty="0" smtClean="0"/>
              <a:t>탑 </a:t>
            </a:r>
            <a:r>
              <a:rPr lang="ko-KR" altLang="en-US" sz="1600" dirty="0" err="1" smtClean="0"/>
              <a:t>뷰</a:t>
            </a:r>
            <a:r>
              <a:rPr lang="ko-KR" altLang="en-US" sz="1600" dirty="0" smtClean="0"/>
              <a:t> 혹은 쿼터 </a:t>
            </a:r>
            <a:r>
              <a:rPr lang="ko-KR" altLang="en-US" sz="1600" dirty="0" err="1" smtClean="0"/>
              <a:t>뷰</a:t>
            </a:r>
            <a:r>
              <a:rPr lang="en-US" altLang="ko-KR" sz="1600" dirty="0" smtClean="0"/>
              <a:t/>
            </a:r>
            <a:br>
              <a:rPr lang="en-US" altLang="ko-KR" sz="1600" dirty="0" smtClean="0"/>
            </a:br>
            <a:r>
              <a:rPr lang="en-US" altLang="ko-KR" sz="1600" dirty="0" smtClean="0"/>
              <a:t/>
            </a:r>
            <a:br>
              <a:rPr lang="en-US" altLang="ko-KR" sz="1600" dirty="0" smtClean="0"/>
            </a:br>
            <a:r>
              <a:rPr lang="ko-KR" altLang="en-US" sz="1600" dirty="0" smtClean="0"/>
              <a:t>참고 게임</a:t>
            </a:r>
            <a:r>
              <a:rPr lang="en-US" altLang="ko-KR" sz="1600" dirty="0" smtClean="0"/>
              <a:t>: </a:t>
            </a:r>
            <a:r>
              <a:rPr lang="ko-KR" altLang="en-US" sz="1600" dirty="0" err="1" smtClean="0"/>
              <a:t>인비저블</a:t>
            </a:r>
            <a:r>
              <a:rPr lang="ko-KR" altLang="en-US" sz="1600" dirty="0" smtClean="0"/>
              <a:t> </a:t>
            </a:r>
            <a:r>
              <a:rPr lang="en-US" altLang="ko-KR" sz="1600" dirty="0" smtClean="0"/>
              <a:t>inc</a:t>
            </a:r>
            <a:endParaRPr lang="ko-KR" altLang="en-US" sz="1600" dirty="0"/>
          </a:p>
        </p:txBody>
      </p:sp>
      <p:sp>
        <p:nvSpPr>
          <p:cNvPr id="7" name="제목 3"/>
          <p:cNvSpPr txBox="1">
            <a:spLocks/>
          </p:cNvSpPr>
          <p:nvPr/>
        </p:nvSpPr>
        <p:spPr>
          <a:xfrm>
            <a:off x="899592" y="4797152"/>
            <a:ext cx="8496944" cy="1656184"/>
          </a:xfrm>
          <a:prstGeom prst="rect">
            <a:avLst/>
          </a:prstGeom>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6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30" name="Picture 6" descr="http://upload.inven.co.kr/upload/2014/09/18/bbs/i3404216575.jpg">
            <a:hlinkClick r:id="rId2"/>
          </p:cNvPr>
          <p:cNvPicPr>
            <a:picLocks noChangeAspect="1" noChangeArrowheads="1"/>
          </p:cNvPicPr>
          <p:nvPr/>
        </p:nvPicPr>
        <p:blipFill>
          <a:blip r:embed="rId3" cstate="print"/>
          <a:srcRect/>
          <a:stretch>
            <a:fillRect/>
          </a:stretch>
        </p:blipFill>
        <p:spPr bwMode="auto">
          <a:xfrm>
            <a:off x="755576" y="2204864"/>
            <a:ext cx="6830665" cy="3846191"/>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493</Words>
  <Application>Microsoft Office PowerPoint</Application>
  <PresentationFormat>화면 슬라이드 쇼(4:3)</PresentationFormat>
  <Paragraphs>115</Paragraphs>
  <Slides>29</Slides>
  <Notes>1</Notes>
  <HiddenSlides>0</HiddenSlides>
  <MMClips>3</MMClips>
  <ScaleCrop>false</ScaleCrop>
  <HeadingPairs>
    <vt:vector size="4" baseType="variant">
      <vt:variant>
        <vt:lpstr>테마</vt:lpstr>
      </vt:variant>
      <vt:variant>
        <vt:i4>1</vt:i4>
      </vt:variant>
      <vt:variant>
        <vt:lpstr>슬라이드 제목</vt:lpstr>
      </vt:variant>
      <vt:variant>
        <vt:i4>29</vt:i4>
      </vt:variant>
    </vt:vector>
  </HeadingPairs>
  <TitlesOfParts>
    <vt:vector size="30" baseType="lpstr">
      <vt:lpstr>Office 테마</vt:lpstr>
      <vt:lpstr>가제: 프로젝트 아나스타샤 컨셉 설명서</vt:lpstr>
      <vt:lpstr>현재 국산의 인디 게임들의 대부분 단순한 방식의 게임이거나 화려한 그래픽 둘 중 하나만을 장점만을 가지고 출시를 하는 성향이 있다.  참고 게임1: 용사는 진행중 참고 게임2: 버서스: 배틀 오브 더 글라디에이터</vt:lpstr>
      <vt:lpstr>하지만 세계적으로 인정을 받는 외국의 인디 게임 같은 경우는 독특한 아이디어를 장점으로 가지고 있거나 감동적인 스토리 하나 만으로도 사람들에게 높은 평가를 받고 있다.  참고 게임1: Braid 참고 게임2: To the moon</vt:lpstr>
      <vt:lpstr>독특한 아이디어 감동적인 스토리 흥미가 가는 컨셉   이 세 가지가 충족되는 인디 게임을 개발 하려고 한다.  아이디어: Braid - 시간 조절 스토리: 인셉션 – 잠입 판타지 소재: 아나스타샤  인디 게임 분위기: 트랜지스터 – 멋진 그래픽과 음악</vt:lpstr>
      <vt:lpstr>아이디어: Braid - 시간 조절  인디게임의 전설이라고 불리는 게임 시간 조절이라는 독특한 아이디어를 사용한 퍼즐 게임이며 난해한 스토리에도 불구하고 인디 게임 역사상 유례 없는 높은 평가를 받았다.  </vt:lpstr>
      <vt:lpstr>소재: 아나스타샤    20세기 Fox 사에서 디즈니를 이기기 위해 만든 FOX 의 최초이자 마지막 애니메이션 높은 퀄리티에도 불구하고 너무 평범한 내용 때문에 흥행에 실패  아나스타샤라는 소재는 사람들의 기억 속에서 잊혀진 상태.</vt:lpstr>
      <vt:lpstr>인디 게임 분위기: 트랜지스터 – 멋진 그래픽과 음악    멋진 게임 아트와 음악으로 큰 인기를 끈 인디 게임  스토리는 좀 빈약하다는 평가가 있었음에도 많은 판매량을 달성했다. </vt:lpstr>
      <vt:lpstr>게임 컨셉: 시간을 조절하는 잠입 퍼즐 게임 플랫폼: PC 출시 목표: 스팀 엔진: 유니티 시간 조절 에셋: 크로노스   https://www.assetstore.unity3d.com/kr/#!/content/31225</vt:lpstr>
      <vt:lpstr>게임 개요 세 명의 캐릭터를 조종하여 잠입을 하여 임무를 완수하는 게임 세 명은 각각 역할과 능력이 다르며 이를 잘 활용하여 퍼즐처럼 되어있는 스테이지를 시간 조절이라는 스킬을 사용하여 진행 해야한다.  시점: 탑 뷰 혹은 쿼터 뷰  참고 게임: 인비저블 inc</vt:lpstr>
      <vt:lpstr>시대적 배경 컨셉 20세기 초의 유럽 (러시아) 스토리 상 러시아라고 말은 하지는 않지만 아나스타샤 공주의 등장과 러시아 음악 혹은 러시아에 있는 건축물등을 참고하여 전체적인 게임의 컨셉에 통일성을 주고자 한다.  참고 게임: 어쌔신 크리드 크로니클 러시아</vt:lpstr>
      <vt:lpstr>3명의 캐릭터 능력</vt:lpstr>
      <vt:lpstr> 배경 스토리  1910~1950 년대의 유럽 세상에는 시간을 조절할 수 있는 시간 조절자들(임시 호칭)이 존재하지만 어떠한 이유로 국가들은 단합을 하여 이 능력을 사용하는 것을 불법으로 조약을 맺는다.    스토리  여자 주인공은 시간을 멈출 수 있는 능력을 가진 자이다. 그녀는 그녀의 여동생과 함께 자신의 능력을 사용하여 보석과 가게를 터는 도둑이다. 어느 날 보석 가게를 털다가 경찰이 쏜 총에 동생이 맞아서 죽게 되고 자신은 경찰에게 잡히게 된다.  튜토리얼1: 보석 가게</vt:lpstr>
      <vt:lpstr>처형 혹은 무기 징역을 기다리는 여자에게 정체를 알 수 없는 요원들이 그녀를 불러낸다. 그들은 그녀에게 죄를 없었던 것으로 해주겠다는 제안을 하게 되고  그 제안은 알카트라즈고 감옥(임시명)에 있는 한 죄수를 그녀의 능력을 사용해 탈옥시켜서 그들 앞으로 데리고 오라는 임무였다. 그녀는 살기 위해 그들의 제안을 받아들인다.  튜토리얼2: 알카트라즈고 감옥 침입</vt:lpstr>
      <vt:lpstr>그녀는 감옥의 가장 깊숙한 곳까지 침투하여 투옥되어 있는 목표인 죄수(남자 주인공) 를 만나게 된다.   그 역시 시간 조절자 였고 그는 시간을 되돌리는 능력을 가지고 있었다.  그런데 감옥에 비상 상태가 발동되고 그의 능력을 사용해서 감옥을 빠져 나오게 된다.   튜토리얼2: 알카트라즈고 감옥 탈옥</vt:lpstr>
      <vt:lpstr>탈옥한 그녀와 그는 정체를 알 수 없는 자들 앞에 다시 서게 되고  그녀에게 그리고 그에게 자유를 보장해주는 대신 비밀 임무를 강요 한다. 그것은 바로 과거로 돌아가 아나스타샤 공주의 생존 확인하는 임무였다.  이 나라는 몇 년전 왕권체제를 무너뜨리기 위해 혁명이 일어났고 그 과정에서 왕족을 모두 몰살했다. 그러나 얼마 전에 왕족의 막내 딸인 아나스타샤가 본인이라고 주장하는 여자가 나타났고 많은 사람들은 그녀를 아나스타샤라고 믿으며 그녀에게 왕권과 재산을 돌려주는 것을 찬성하는 여론이 거세지고 있는 중이다.  그래서 정부는 비밀리에 그녀가 진짜 아나스타샤인지 아닌지 밝혀내기 위해 시간 조절자들을 이용하려는 계획으로 남자 주인공과 여자 주인공을 끌어 들인 것이다.</vt:lpstr>
      <vt:lpstr>그렇지만 과거를 가기 위해선 두 가지 조건이 필요하다.  첫 번째는 시간 이동 장치를 사용해야 한다. 이것은 남자 주인공의 과거 스승이 (여자 미모의 스승) 만든 과거로 여행하게 해주는 장치이다. 이 장치를 사용해야만 과거로 이동할 수 있다. 하지만 이 사용 방법은 이 스승과 남자 주인공밖에 모르는데 현재 스승은 실종 상태이다.  두 번째는 시간 조절자들만이 이 시간 이동 장치를 사용해서 이동할 수 있다는 것이다.</vt:lpstr>
      <vt:lpstr>요원들은 이 두 사람만은 믿을 수 없으니 정부에 소속되어 있는 요원 한 사람을 소개한다.  정부의 인물 중 한 사람인 또 다른 시간 조절자 (주변 시간을 느리게 할 수 있다.)를 포함한 남자 주인공 여자 주인공 세 명은 아나스타샤와 그녀의 가족들이 살해 당하던 그날 밤으로 돌아가 아나스타샤의 사망 여부를 확인하기 위해 과거 여행을 하게 된다.</vt:lpstr>
      <vt:lpstr>스토리 진행 씬 연출에 대한 고민 장르가 퍼즐 게임이며 엄청난 그래픽을 자랑할 것이 아니기 때문에 중간 중간 스토리 모드에 대한 씬 연출은 카툰 방식으로 하는 것을 고려 중이다.  참고 게임: 그래비티 러쉬</vt:lpstr>
      <vt:lpstr>스토리 진행 씬 연출에 대한 고민2 게임 플레이 중간에 나오는 스토리 및 대화는 기존의 RPG게임에서 자주 사용되는 방식인 대화 창 위에 캐릭터 원화 표시로 하는 것을 고려 중이다.  참고 게임: 창세기전3</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개발팀 구성 개발 팀은 졸업자 (직장인) 팀과 재학생 팀으로 나눌 예정이며 이 두 개의 팀에 맞는 각각의 스케줄 조정을 효율적으로하여 진행을 할 것이다.  개인의 역할과 분담 업무는 되도록 본인이 잘하는 것을 비중으로 하되 그 외의 다른 작업에 대한 작업을 맡을 수 있으므로 업무와 역할은 유동적이게 배정한다.  </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가제: 갓명아와 아나스타샤</dc:title>
  <dc:subject/>
  <dc:creator>Co</dc:creator>
  <cp:keywords/>
  <dc:description/>
  <cp:lastModifiedBy>Co</cp:lastModifiedBy>
  <cp:revision>45</cp:revision>
  <dcterms:created xsi:type="dcterms:W3CDTF">2016-04-10T16:04:39Z</dcterms:created>
  <dcterms:modified xsi:type="dcterms:W3CDTF">2016-04-23T09:39:37Z</dcterms:modified>
  <cp:category/>
</cp:coreProperties>
</file>